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340" r:id="rId4"/>
    <p:sldId id="262" r:id="rId5"/>
    <p:sldId id="258" r:id="rId6"/>
    <p:sldId id="266" r:id="rId7"/>
    <p:sldId id="263" r:id="rId8"/>
    <p:sldId id="265" r:id="rId9"/>
    <p:sldId id="26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338" r:id="rId18"/>
    <p:sldId id="287" r:id="rId19"/>
    <p:sldId id="288" r:id="rId20"/>
    <p:sldId id="339" r:id="rId21"/>
    <p:sldId id="310" r:id="rId22"/>
    <p:sldId id="309" r:id="rId23"/>
    <p:sldId id="275" r:id="rId24"/>
    <p:sldId id="311" r:id="rId25"/>
    <p:sldId id="312" r:id="rId26"/>
    <p:sldId id="313" r:id="rId27"/>
    <p:sldId id="315" r:id="rId28"/>
    <p:sldId id="314" r:id="rId29"/>
    <p:sldId id="317" r:id="rId30"/>
    <p:sldId id="318" r:id="rId31"/>
    <p:sldId id="319" r:id="rId32"/>
    <p:sldId id="336" r:id="rId33"/>
    <p:sldId id="269" r:id="rId34"/>
    <p:sldId id="279" r:id="rId35"/>
    <p:sldId id="273" r:id="rId36"/>
    <p:sldId id="271" r:id="rId37"/>
    <p:sldId id="270" r:id="rId38"/>
    <p:sldId id="276" r:id="rId39"/>
    <p:sldId id="277" r:id="rId40"/>
    <p:sldId id="278" r:id="rId41"/>
    <p:sldId id="337" r:id="rId42"/>
  </p:sldIdLst>
  <p:sldSz cx="9144000" cy="6858000" type="screen4x3"/>
  <p:notesSz cx="7023100" cy="9309100"/>
  <p:defaultTextStyle>
    <a:defPPr>
      <a:defRPr lang="en-US"/>
    </a:defPPr>
    <a:lvl1pPr marL="0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3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65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99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65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110" d="100"/>
          <a:sy n="110" d="100"/>
        </p:scale>
        <p:origin x="19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45A273E-8F1F-4CE2-B883-52C9027B063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9D7AC51-E9F4-4740-A710-E29127F760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3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65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99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65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ght 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C_diagonal_border_light gray copy.png"/>
          <p:cNvPicPr>
            <a:picLocks noChangeAspect="1"/>
          </p:cNvPicPr>
          <p:nvPr userDrawn="1"/>
        </p:nvPicPr>
        <p:blipFill>
          <a:blip r:embed="rId2" cstate="print"/>
          <a:srcRect b="60249"/>
          <a:stretch>
            <a:fillRect/>
          </a:stretch>
        </p:blipFill>
        <p:spPr>
          <a:xfrm>
            <a:off x="0" y="6096002"/>
            <a:ext cx="9143245" cy="598487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-10884"/>
            <a:ext cx="9144000" cy="5943601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1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 baseline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Construction Manager at Risk Services for Cayucos Sustainable Water Project</a:t>
            </a:r>
            <a:endParaRPr lang="en-US" dirty="0"/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1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Presented to Cayucos Sanitary District</a:t>
            </a:r>
          </a:p>
          <a:p>
            <a:r>
              <a:rPr lang="en-US" dirty="0" smtClean="0"/>
              <a:t>September 27,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" y="6070600"/>
            <a:ext cx="1891938" cy="630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27462" y="843028"/>
            <a:ext cx="2958738" cy="6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201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947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3"/>
          <a:lstStyle>
            <a:lvl1pPr marL="0" marR="45709" indent="0" algn="r">
              <a:buNone/>
              <a:defRPr>
                <a:solidFill>
                  <a:schemeClr val="tx1"/>
                </a:solidFill>
              </a:defRPr>
            </a:lvl1pPr>
            <a:lvl2pPr marL="457092" indent="0" algn="ctr">
              <a:buNone/>
            </a:lvl2pPr>
            <a:lvl3pPr marL="914186" indent="0" algn="ctr">
              <a:buNone/>
            </a:lvl3pPr>
            <a:lvl4pPr marL="1371279" indent="0" algn="ctr">
              <a:buNone/>
            </a:lvl4pPr>
            <a:lvl5pPr marL="1828373" indent="0" algn="ctr">
              <a:buNone/>
            </a:lvl5pPr>
            <a:lvl6pPr marL="2285466" indent="0" algn="ctr">
              <a:buNone/>
            </a:lvl6pPr>
            <a:lvl7pPr marL="2742558" indent="0" algn="ctr">
              <a:buNone/>
            </a:lvl7pPr>
            <a:lvl8pPr marL="3199652" indent="0" algn="ctr">
              <a:buNone/>
            </a:lvl8pPr>
            <a:lvl9pPr marL="365674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8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09" rIns="45709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3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2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09" tIns="0" rIns="4570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09" tIns="0" rIns="4570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5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8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45709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45709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6998"/>
            <a:ext cx="2212848" cy="1582621"/>
          </a:xfrm>
        </p:spPr>
        <p:txBody>
          <a:bodyPr vert="horz" lIns="45709" tIns="45709" rIns="45709" bIns="4570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94" rIns="45709" bIns="45709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1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5709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57092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82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8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29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7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2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767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598241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3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633" indent="-228546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456" indent="-16982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9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2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278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5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633" indent="-228546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456" indent="-16982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39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226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201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947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-206327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6916" indent="-16982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087" indent="-176172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2910" indent="-16982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92" indent="-206327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6916" indent="-16982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087" indent="-176172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2910" indent="-16982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8672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3" y="1600202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44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757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4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9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6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3" rIns="91387" bIns="456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387" tIns="45693" rIns="91387" bIns="456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BC4B-E368-4465-B8F4-3E2080E31D6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4" r:id="rId13"/>
  </p:sldLayoutIdLst>
  <p:txStyles>
    <p:titleStyle>
      <a:lvl1pPr algn="ctr" defTabSz="913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9" indent="-342699" algn="l" defTabSz="913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15" indent="-285582" algn="l" defTabSz="913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33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64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97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30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64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96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27" indent="-228465" algn="l" defTabSz="913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913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5709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5709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18" tIns="45709" rIns="91418" bIns="4570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092"/>
            <a:fld id="{2A676377-58D2-024D-8B13-FB50CD0003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092"/>
              <a:t>2/9/2017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092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092"/>
            <a:fld id="{19D62FC4-18E9-3748-A79A-49DAFEE35B6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092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9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092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092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5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56" indent="-27425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31" indent="-24683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indent="-24683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42" indent="-21026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98" indent="-21026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54" indent="-2102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91" indent="-18283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48" indent="-182837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02" indent="-18283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2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 defTabSz="914186"/>
            <a:r>
              <a:rPr lang="en-US" smtClean="0"/>
              <a:t>FILANC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 defTabSz="914186"/>
            <a:fld id="{83D12EE2-0A52-405F-9235-0A5D75AB581D}" type="slidenum">
              <a:rPr lang="en-US" smtClean="0"/>
              <a:pPr defTabSz="914186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3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092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186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279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37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546" indent="-228546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817" indent="-265051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364" indent="-228546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2910" indent="-228546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2733" indent="-16982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2779" indent="-22537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29874" indent="-22537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6966" indent="-22537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059" indent="-22537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Cayucos Sustainable Water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685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Meeting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923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867400"/>
            <a:ext cx="2768596" cy="654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2514600" cy="730918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019208"/>
            <a:ext cx="2238375" cy="8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Environmental Impacts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en-US" dirty="0" smtClean="0"/>
          </a:p>
          <a:p>
            <a:r>
              <a:rPr lang="en-US" dirty="0" smtClean="0"/>
              <a:t>Class IV- Beneficial Effects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The CSWP will have a beneficial effect on agriculture by creating tertiary treated water for irrigation</a:t>
            </a:r>
            <a:r>
              <a:rPr lang="en-US" dirty="0" smtClean="0"/>
              <a:t>.</a:t>
            </a:r>
          </a:p>
          <a:p>
            <a:pPr marL="393100" lvl="1" indent="0">
              <a:buNone/>
            </a:pPr>
            <a:endParaRPr lang="en-US" dirty="0"/>
          </a:p>
          <a:p>
            <a:pPr lvl="1"/>
            <a:r>
              <a:rPr lang="en-US" dirty="0"/>
              <a:t>The CSWP would reduce energy compared to the existing condition and have a beneficial effect on greenhouse gas emissions.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Environmental Impacts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Class III – Less than Significant, No Mitigation</a:t>
            </a:r>
          </a:p>
          <a:p>
            <a:pPr lvl="1"/>
            <a:r>
              <a:rPr lang="en-US" dirty="0"/>
              <a:t>Biological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/>
              <a:t>Drainage and </a:t>
            </a:r>
            <a:r>
              <a:rPr lang="en-US" dirty="0" err="1"/>
              <a:t>Stormwater</a:t>
            </a:r>
            <a:endParaRPr lang="en-US" dirty="0" smtClean="0"/>
          </a:p>
          <a:p>
            <a:pPr lvl="1"/>
            <a:r>
              <a:rPr lang="en-US" dirty="0" smtClean="0"/>
              <a:t>Traffic 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Air Quality</a:t>
            </a:r>
          </a:p>
          <a:p>
            <a:pPr lvl="1"/>
            <a:r>
              <a:rPr lang="en-US" dirty="0"/>
              <a:t>Visual resources and </a:t>
            </a:r>
            <a:r>
              <a:rPr lang="en-US" dirty="0" smtClean="0"/>
              <a:t>Hazards</a:t>
            </a:r>
          </a:p>
        </p:txBody>
      </p:sp>
    </p:spTree>
    <p:extLst>
      <p:ext uri="{BB962C8B-B14F-4D97-AF65-F5344CB8AC3E}">
        <p14:creationId xmlns:p14="http://schemas.microsoft.com/office/powerpoint/2010/main" val="16734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Environmental Impacts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200" dirty="0" smtClean="0"/>
              <a:t>Class II – Impacts are Significant, Requires Mitigation</a:t>
            </a:r>
          </a:p>
          <a:p>
            <a:endParaRPr lang="en-US" sz="4200" dirty="0"/>
          </a:p>
          <a:p>
            <a:pPr lvl="1"/>
            <a:r>
              <a:rPr lang="en-US" sz="3800" dirty="0" smtClean="0"/>
              <a:t>Construction Activities</a:t>
            </a:r>
          </a:p>
          <a:p>
            <a:pPr lvl="2"/>
            <a:r>
              <a:rPr lang="en-US" sz="3800" dirty="0"/>
              <a:t>Traffic</a:t>
            </a:r>
          </a:p>
          <a:p>
            <a:pPr lvl="2"/>
            <a:r>
              <a:rPr lang="en-US" sz="3800" dirty="0"/>
              <a:t>Biological</a:t>
            </a:r>
          </a:p>
          <a:p>
            <a:pPr lvl="2"/>
            <a:r>
              <a:rPr lang="en-US" sz="3800" dirty="0"/>
              <a:t>Cultural Resources</a:t>
            </a:r>
          </a:p>
          <a:p>
            <a:pPr marL="667356" lvl="2" indent="0">
              <a:buNone/>
            </a:pPr>
            <a:endParaRPr lang="en-US" sz="3800" dirty="0" smtClean="0"/>
          </a:p>
          <a:p>
            <a:pPr lvl="1"/>
            <a:r>
              <a:rPr lang="en-US" sz="3800" dirty="0" smtClean="0"/>
              <a:t>Growth </a:t>
            </a:r>
            <a:r>
              <a:rPr lang="en-US" sz="3800" dirty="0"/>
              <a:t>Inducing </a:t>
            </a:r>
            <a:r>
              <a:rPr lang="en-US" sz="3800" dirty="0" smtClean="0"/>
              <a:t>effects</a:t>
            </a:r>
          </a:p>
          <a:p>
            <a:pPr lvl="2"/>
            <a:r>
              <a:rPr lang="en-US" sz="3800" dirty="0" smtClean="0"/>
              <a:t>Reuse of water to limited to Ag or areas within the URL</a:t>
            </a:r>
          </a:p>
          <a:p>
            <a:pPr lvl="2"/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Environmental Impacts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Class I – Impacts are still at a Significant level even 	        after feasible Mitigation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Construction noise</a:t>
            </a:r>
          </a:p>
          <a:p>
            <a:pPr lvl="2"/>
            <a:r>
              <a:rPr lang="en-US" dirty="0" smtClean="0"/>
              <a:t>Temporary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Agriculture resources</a:t>
            </a:r>
          </a:p>
          <a:p>
            <a:pPr lvl="2"/>
            <a:r>
              <a:rPr lang="en-US" dirty="0"/>
              <a:t>2 acres dedicated to Ag use for every 1 acre disturbed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r>
              <a:rPr lang="en-US" dirty="0" smtClean="0"/>
              <a:t>February 2017</a:t>
            </a:r>
          </a:p>
          <a:p>
            <a:pPr lvl="1"/>
            <a:r>
              <a:rPr lang="en-US" dirty="0" smtClean="0"/>
              <a:t>DEIR available for 45 day, agency and public comment  </a:t>
            </a:r>
          </a:p>
          <a:p>
            <a:endParaRPr lang="en-US" dirty="0"/>
          </a:p>
          <a:p>
            <a:r>
              <a:rPr lang="en-US" dirty="0" smtClean="0"/>
              <a:t>End of March 2017</a:t>
            </a:r>
          </a:p>
          <a:p>
            <a:pPr lvl="1"/>
            <a:r>
              <a:rPr lang="en-US" dirty="0" smtClean="0"/>
              <a:t>DEIR Comments due</a:t>
            </a:r>
          </a:p>
          <a:p>
            <a:endParaRPr lang="en-US" dirty="0" smtClean="0"/>
          </a:p>
          <a:p>
            <a:r>
              <a:rPr lang="en-US" dirty="0" smtClean="0"/>
              <a:t>District will prepare a Final EIR (FEIR) with response to all comments </a:t>
            </a:r>
          </a:p>
          <a:p>
            <a:endParaRPr lang="en-US" dirty="0" smtClean="0"/>
          </a:p>
          <a:p>
            <a:r>
              <a:rPr lang="en-US" dirty="0" smtClean="0"/>
              <a:t>April 2017</a:t>
            </a:r>
          </a:p>
          <a:p>
            <a:pPr lvl="1"/>
            <a:r>
              <a:rPr lang="en-US" dirty="0" smtClean="0"/>
              <a:t>District Board of Directors will hold a public hearing to certify FEIR.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County will use the District’s FEIR for the permitting  process.</a:t>
            </a:r>
          </a:p>
          <a:p>
            <a:endParaRPr lang="en-US" dirty="0"/>
          </a:p>
          <a:p>
            <a:r>
              <a:rPr lang="en-US" dirty="0" smtClean="0"/>
              <a:t>DEIR available on District website </a:t>
            </a:r>
            <a:r>
              <a:rPr lang="en-US" dirty="0" smtClean="0">
                <a:solidFill>
                  <a:srgbClr val="00B0F0"/>
                </a:solidFill>
              </a:rPr>
              <a:t>www.cayucossd.org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239"/>
            <a:ext cx="7042324" cy="496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Proposed CSWP facility</a:t>
            </a:r>
          </a:p>
        </p:txBody>
      </p:sp>
    </p:spTree>
    <p:extLst>
      <p:ext uri="{BB962C8B-B14F-4D97-AF65-F5344CB8AC3E}">
        <p14:creationId xmlns:p14="http://schemas.microsoft.com/office/powerpoint/2010/main" val="3967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68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Proposed CSWP facility</a:t>
            </a:r>
            <a:endParaRPr lang="en-US" dirty="0"/>
          </a:p>
        </p:txBody>
      </p:sp>
      <p:pic>
        <p:nvPicPr>
          <p:cNvPr id="1026" name="Picture 2" descr="3569222181_612120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46668"/>
            <a:ext cx="9048749" cy="571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CSWP facility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2" y="1960995"/>
            <a:ext cx="6995439" cy="41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DELIVERY METHOD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600205"/>
            <a:ext cx="8534400" cy="502919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BID - Traditional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Contingencies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DESIGN-BID-BUILD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 has no Oversite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MANAGER AT RISK (CMAR)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Owner, Designer, CMAR Work Cooperatively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 approves a Guaranteed Maximum Price - GMP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Changes During Construction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419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on the same team: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added collaboration of design and construction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problem identification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budget information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 schedule planning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 procurement planning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construction change orders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Guaranteed Maximum Price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CMAR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4800"/>
            <a:ext cx="2514600" cy="654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2768596" cy="6547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1"/>
            <a:ext cx="20637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5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CAYUCOS TOWN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APRIL 2015 MEETING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PROGRESS IN 2016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EIR HIGHLIGHTS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DELIVERY METHOD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of CMAR CONTRACTOR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COSTS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FINANCING - USDA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 PROCESS – (PROP 218)</a:t>
            </a:r>
          </a:p>
        </p:txBody>
      </p:sp>
    </p:spTree>
    <p:extLst>
      <p:ext uri="{BB962C8B-B14F-4D97-AF65-F5344CB8AC3E}">
        <p14:creationId xmlns:p14="http://schemas.microsoft.com/office/powerpoint/2010/main" val="18363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Phases of CMAR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1" y="1371600"/>
            <a:ext cx="4040188" cy="639762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Preconstruction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Engineering of design, conceptual estimating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Constructability review of design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selection and procurement planning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Guaranteed Maximum Price (GMP) for construction</a:t>
            </a:r>
          </a:p>
          <a:p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648202" y="1371600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Mobilization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Subcontracting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udget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Warranty Period</a:t>
            </a:r>
          </a:p>
        </p:txBody>
      </p:sp>
    </p:spTree>
    <p:extLst>
      <p:ext uri="{BB962C8B-B14F-4D97-AF65-F5344CB8AC3E}">
        <p14:creationId xmlns:p14="http://schemas.microsoft.com/office/powerpoint/2010/main" val="27248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CMAR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2768596" cy="6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FILANC:  Building it Better Together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598614"/>
            <a:ext cx="6324600" cy="44973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owned California General Contractor since 1952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Specializing in water &amp; wastewater construction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Self-performing &amp; use of local contracting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CMAR contractor since 2002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Design-builder since 1980s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and Commissioning Complex Treatment Facilities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/>
          <a:stretch/>
        </p:blipFill>
        <p:spPr>
          <a:xfrm>
            <a:off x="5388416" y="1371602"/>
            <a:ext cx="2464780" cy="213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5388416" y="3622443"/>
            <a:ext cx="2464780" cy="2813517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556047" y="1734864"/>
            <a:ext cx="4609475" cy="4150268"/>
          </a:xfrm>
          <a:prstGeom prst="rect">
            <a:avLst/>
          </a:prstGeom>
        </p:spPr>
        <p:txBody>
          <a:bodyPr lIns="91418" tIns="45709" rIns="91418" bIns="45709"/>
          <a:lstStyle>
            <a:lvl1pPr marL="228600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5938" indent="-265113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 marL="7445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 marL="9731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 marL="1143000" indent="-169863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Valley Advanced Water Purification Facility</a:t>
            </a:r>
          </a:p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Irvine Ranch Water District Michelson MBR and Biosolids Upgrades</a:t>
            </a:r>
          </a:p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Modesto Phase II MBR facility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27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6832" y="1365584"/>
            <a:ext cx="4876800" cy="524123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years of experience as CMAR on over $150 million of projects in Arizona, California and Colorado 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Yuma, Agua Viva Water Treatment Plant, $92M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San Diego, Upas Street Potable Water Pipeline, $28.5 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Phoenix, Water Treatment Plant Upgrades, $30 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of Ault Colorado Wastewater Treatment Plant Improvements, $3.5 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7272"/>
            <a:ext cx="8627090" cy="914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Filanc as CMAR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0"/>
          <a:stretch/>
        </p:blipFill>
        <p:spPr>
          <a:xfrm>
            <a:off x="5369950" y="1111672"/>
            <a:ext cx="3012050" cy="163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8" y="2937521"/>
            <a:ext cx="3016270" cy="1499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5" b="10776"/>
          <a:stretch/>
        </p:blipFill>
        <p:spPr>
          <a:xfrm>
            <a:off x="5365730" y="4585487"/>
            <a:ext cx="3016270" cy="14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Engineering &amp; Constructability: Combined 125 years of experience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>
          <a:xfrm>
            <a:off x="3619811" y="2588394"/>
            <a:ext cx="1636708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535856"/>
            <a:ext cx="158502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1"/>
          <a:stretch/>
        </p:blipFill>
        <p:spPr>
          <a:xfrm>
            <a:off x="533402" y="2541872"/>
            <a:ext cx="1881969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724402"/>
            <a:ext cx="2364622" cy="646331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Mark Filanc, PE, DBIA</a:t>
            </a:r>
          </a:p>
          <a:p>
            <a:r>
              <a:rPr lang="en-US" dirty="0" smtClean="0"/>
              <a:t>Chief Executive Officer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9963" y="4724401"/>
            <a:ext cx="1676400" cy="646331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dirty="0" smtClean="0"/>
              <a:t>Harry Cosmos</a:t>
            </a:r>
          </a:p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91206" y="4724401"/>
            <a:ext cx="1838395" cy="92333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dirty="0" smtClean="0"/>
              <a:t>Vince Diaz</a:t>
            </a:r>
          </a:p>
          <a:p>
            <a:r>
              <a:rPr lang="en-US" dirty="0" smtClean="0"/>
              <a:t>Vice President,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5253" y="1565512"/>
            <a:ext cx="5162149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Manager: Omar Rodea, PE, DBIA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20+ years of experience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value engineering and constructability reviews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conceptual, planning level and baseline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with Filanc estimating staff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continuity throughout the life cycle of this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Preconstruction Services Team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39" y="1905000"/>
            <a:ext cx="291746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9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equipment procurement: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 Zaiser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57200" y="1524000"/>
            <a:ext cx="381000" cy="533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 Placeholder 10"/>
          <p:cNvSpPr txBox="1">
            <a:spLocks/>
          </p:cNvSpPr>
          <p:nvPr/>
        </p:nvSpPr>
        <p:spPr>
          <a:xfrm>
            <a:off x="533401" y="1828800"/>
            <a:ext cx="4480560" cy="4389120"/>
          </a:xfrm>
          <a:prstGeom prst="rect">
            <a:avLst/>
          </a:prstGeom>
        </p:spPr>
        <p:txBody>
          <a:bodyPr lIns="91418" tIns="45709" rIns="91418" bIns="45709"/>
          <a:lstStyle>
            <a:lvl1pPr marL="228600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5938" indent="-265113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 marL="7445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 marL="973138" indent="-2286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 marL="1143000" indent="-169863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as OEM Representative</a:t>
            </a:r>
          </a:p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Unmatched understanding of vendor specifications and unique requirements</a:t>
            </a:r>
          </a:p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value process equipment recommendations</a:t>
            </a:r>
          </a:p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support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96" y="1545609"/>
            <a:ext cx="29604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62100"/>
            <a:ext cx="5181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Estimator, Tony Ruiz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10 years of estimating and CMAR GMP experience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conceptual estimating during design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vendor bid specification packages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subcontractor bid packages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draft and final GMP proposals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to Deliver Cost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ertainty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1" y="1981200"/>
            <a:ext cx="2564435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collaboration will ensure that quality is affordably built into the design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Construction collaboration from start to finish will ensure a smooth process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 certainty will be achieved early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orders will be minimized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aggressive schedule will be met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CMAR Maximizes Value of Investment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2015 TOWN MEETING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COSTS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" y="1535113"/>
            <a:ext cx="4040188" cy="639762"/>
          </a:xfrm>
        </p:spPr>
        <p:txBody>
          <a:bodyPr anchor="t"/>
          <a:lstStyle/>
          <a:p>
            <a:pPr algn="ctr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38600" cy="4378325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PLANNING/DESIGN/PERMIT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MILLION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– 2018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ACQUISITION</a:t>
            </a:r>
          </a:p>
          <a:p>
            <a:pPr marL="456933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RATE $104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5" y="2209800"/>
            <a:ext cx="4114801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PLANNING/DESIGN/PERMIT</a:t>
            </a:r>
          </a:p>
          <a:p>
            <a:pPr lvl="1" indent="-342699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  3 MILLION </a:t>
            </a:r>
          </a:p>
          <a:p>
            <a:pPr lvl="1" indent="-342699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$20 MILLION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SCHEDULE - 2018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BOUGHT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$3.6 MILLION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 RATE = ???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47101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it Better Together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63000" y="6537325"/>
            <a:ext cx="381000" cy="228600"/>
          </a:xfrm>
        </p:spPr>
        <p:txBody>
          <a:bodyPr/>
          <a:lstStyle/>
          <a:p>
            <a:fld id="{83D12EE2-0A52-405F-9235-0A5D75AB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9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6685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FACILITY COSTS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6781800" cy="3200400"/>
          </a:xfrm>
        </p:spPr>
        <p:txBody>
          <a:bodyPr>
            <a:normAutofit fontScale="92500" lnSpcReduction="10000"/>
          </a:bodyPr>
          <a:lstStyle/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 ESTIMATE 	         = $ 21 M</a:t>
            </a:r>
          </a:p>
          <a:p>
            <a:pPr marL="457092" indent="-457092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 CMAR ESTIMATE 	         = $ 20 M</a:t>
            </a:r>
          </a:p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PLANNING/DESIGN/PERMIT       = $   3 M</a:t>
            </a:r>
          </a:p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LOAN 			         = $ 23 M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to $25 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5720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FINANCING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7086600" cy="3886200"/>
          </a:xfrm>
        </p:spPr>
        <p:txBody>
          <a:bodyPr>
            <a:normAutofit fontScale="32500" lnSpcReduction="20000"/>
          </a:bodyPr>
          <a:lstStyle/>
          <a:p>
            <a:pPr marL="457092" indent="-457092" algn="l">
              <a:buFont typeface="Arial" panose="020B0604020202020204" pitchFamily="34" charset="0"/>
              <a:buChar char="•"/>
            </a:pPr>
            <a:endParaRPr lang="en-US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</a:p>
          <a:p>
            <a:pPr marL="914025" lvl="1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SWRCB PLANNING GRANT $75,000</a:t>
            </a:r>
          </a:p>
          <a:p>
            <a:pPr marL="914025" lvl="1" indent="-457092" algn="l">
              <a:buFont typeface="Arial" panose="020B0604020202020204" pitchFamily="34" charset="0"/>
              <a:buChar char="•"/>
            </a:pPr>
            <a:endParaRPr lang="en-US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</a:p>
          <a:p>
            <a:pPr marL="914025" lvl="1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SRF NOT AVAILABLE UNTIL 2018/2019</a:t>
            </a:r>
          </a:p>
          <a:p>
            <a:pPr marL="914025" lvl="1" indent="-457092" algn="l">
              <a:buFont typeface="Arial" panose="020B0604020202020204" pitchFamily="34" charset="0"/>
              <a:buChar char="•"/>
            </a:pPr>
            <a:endParaRPr lang="en-US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2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PURSUING</a:t>
            </a:r>
          </a:p>
          <a:p>
            <a:pPr marL="914025" lvl="1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USDA RURAL COMMUNITIES PROGRAM</a:t>
            </a:r>
          </a:p>
          <a:p>
            <a:pPr marL="914025" lvl="1" indent="-457092" algn="l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USDA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429" y="513680"/>
            <a:ext cx="3580014" cy="591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01795" y="1253989"/>
            <a:ext cx="599900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4">
              <a:lnSpc>
                <a:spcPts val="1771"/>
              </a:lnSpc>
            </a:pPr>
            <a:r>
              <a:rPr sz="2000" b="1" spc="76" dirty="0">
                <a:solidFill>
                  <a:srgbClr val="1D4D8E"/>
                </a:solidFill>
                <a:latin typeface="Arial"/>
                <a:cs typeface="Arial"/>
              </a:rPr>
              <a:t>Water</a:t>
            </a:r>
            <a:r>
              <a:rPr sz="2000" b="1" spc="72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63" dirty="0">
                <a:solidFill>
                  <a:srgbClr val="1D4D8E"/>
                </a:solidFill>
                <a:latin typeface="Arial"/>
                <a:cs typeface="Arial"/>
              </a:rPr>
              <a:t>&amp;</a:t>
            </a:r>
            <a:r>
              <a:rPr sz="2000" b="1" spc="-58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81" dirty="0">
                <a:solidFill>
                  <a:srgbClr val="1D4D8E"/>
                </a:solidFill>
                <a:latin typeface="Arial"/>
                <a:cs typeface="Arial"/>
              </a:rPr>
              <a:t>Waste</a:t>
            </a:r>
            <a:r>
              <a:rPr sz="2000" b="1" spc="-27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13" dirty="0">
                <a:solidFill>
                  <a:srgbClr val="1D4D8E"/>
                </a:solidFill>
                <a:latin typeface="Arial"/>
                <a:cs typeface="Arial"/>
              </a:rPr>
              <a:t>Disposal</a:t>
            </a:r>
            <a:r>
              <a:rPr sz="2000" b="1" spc="-90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13" dirty="0">
                <a:solidFill>
                  <a:srgbClr val="1D4D8E"/>
                </a:solidFill>
                <a:latin typeface="Arial"/>
                <a:cs typeface="Arial"/>
              </a:rPr>
              <a:t>Loan</a:t>
            </a:r>
            <a:r>
              <a:rPr sz="2000" b="1" spc="-36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63" dirty="0">
                <a:solidFill>
                  <a:srgbClr val="1D4D8E"/>
                </a:solidFill>
                <a:latin typeface="Arial"/>
                <a:cs typeface="Arial"/>
              </a:rPr>
              <a:t>&amp;</a:t>
            </a:r>
            <a:r>
              <a:rPr sz="2000" b="1" spc="-76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1D4D8E"/>
                </a:solidFill>
                <a:latin typeface="Arial"/>
                <a:cs typeface="Arial"/>
              </a:rPr>
              <a:t>Grant</a:t>
            </a:r>
            <a:r>
              <a:rPr sz="2000" b="1" spc="-4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2000" b="1" spc="13" dirty="0">
                <a:solidFill>
                  <a:srgbClr val="1D4D8E"/>
                </a:solidFill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  <a:p>
            <a:pPr marL="11394">
              <a:lnSpc>
                <a:spcPts val="1448"/>
              </a:lnSpc>
            </a:pPr>
            <a:r>
              <a:rPr sz="1300" b="1" spc="27" dirty="0">
                <a:solidFill>
                  <a:srgbClr val="1D4D8E"/>
                </a:solidFill>
                <a:latin typeface="Arial"/>
                <a:cs typeface="Arial"/>
              </a:rPr>
              <a:t>Program</a:t>
            </a:r>
            <a:r>
              <a:rPr sz="1300" b="1" spc="-90" dirty="0">
                <a:solidFill>
                  <a:srgbClr val="1D4D8E"/>
                </a:solidFill>
                <a:latin typeface="Arial"/>
                <a:cs typeface="Arial"/>
              </a:rPr>
              <a:t> </a:t>
            </a:r>
            <a:r>
              <a:rPr sz="1100" b="1" spc="22" dirty="0">
                <a:solidFill>
                  <a:srgbClr val="1D4D8E"/>
                </a:solidFill>
                <a:latin typeface="Times New Roman"/>
                <a:cs typeface="Times New Roman"/>
              </a:rPr>
              <a:t>101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871" y="1981200"/>
            <a:ext cx="8258464" cy="4867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46"/>
            <a:r>
              <a:rPr sz="1400" b="1" spc="58" dirty="0">
                <a:latin typeface="Arial"/>
                <a:cs typeface="Arial"/>
              </a:rPr>
              <a:t>What</a:t>
            </a:r>
            <a:r>
              <a:rPr sz="1400" b="1" spc="-36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does</a:t>
            </a:r>
            <a:r>
              <a:rPr sz="1400" b="1" spc="-81" dirty="0">
                <a:latin typeface="Arial"/>
                <a:cs typeface="Arial"/>
              </a:rPr>
              <a:t> </a:t>
            </a:r>
            <a:r>
              <a:rPr sz="1400" b="1" spc="22" dirty="0">
                <a:latin typeface="Arial"/>
                <a:cs typeface="Arial"/>
              </a:rPr>
              <a:t>this</a:t>
            </a:r>
            <a:r>
              <a:rPr sz="1400" b="1" spc="-94" dirty="0">
                <a:latin typeface="Arial"/>
                <a:cs typeface="Arial"/>
              </a:rPr>
              <a:t> </a:t>
            </a:r>
            <a:r>
              <a:rPr sz="1400" b="1" spc="36" dirty="0">
                <a:latin typeface="Arial"/>
                <a:cs typeface="Arial"/>
              </a:rPr>
              <a:t>program</a:t>
            </a:r>
            <a:r>
              <a:rPr sz="1400" b="1" spc="-18" dirty="0">
                <a:latin typeface="Arial"/>
                <a:cs typeface="Arial"/>
              </a:rPr>
              <a:t> </a:t>
            </a:r>
            <a:r>
              <a:rPr sz="1400" b="1" spc="4" dirty="0">
                <a:latin typeface="Arial"/>
                <a:cs typeface="Arial"/>
              </a:rPr>
              <a:t>do?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5067" marR="4559" indent="1140">
              <a:lnSpc>
                <a:spcPts val="1050"/>
              </a:lnSpc>
            </a:pPr>
            <a:r>
              <a:rPr sz="1400" spc="9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en-US" sz="1400" spc="9" dirty="0">
                <a:solidFill>
                  <a:schemeClr val="bg1"/>
                </a:solidFill>
                <a:latin typeface="Arial"/>
                <a:cs typeface="Arial"/>
              </a:rPr>
              <a:t>rovides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funding</a:t>
            </a:r>
            <a:r>
              <a:rPr sz="1400" spc="-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clean</a:t>
            </a:r>
            <a:r>
              <a:rPr sz="1400" spc="-2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1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reliable</a:t>
            </a:r>
            <a:r>
              <a:rPr sz="1400" spc="-13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drinking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water </a:t>
            </a:r>
            <a:r>
              <a:rPr sz="1400" spc="-13" dirty="0">
                <a:solidFill>
                  <a:srgbClr val="1A181D"/>
                </a:solidFill>
                <a:latin typeface="Arial"/>
                <a:cs typeface="Arial"/>
              </a:rPr>
              <a:t>systems</a:t>
            </a:r>
            <a:r>
              <a:rPr sz="1400" spc="-102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38363B"/>
                </a:solidFill>
                <a:latin typeface="Arial"/>
                <a:cs typeface="Arial"/>
              </a:rPr>
              <a:t>.</a:t>
            </a:r>
            <a:r>
              <a:rPr sz="1400" spc="-67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sanitary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sewage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4" dirty="0">
                <a:solidFill>
                  <a:schemeClr val="bg1"/>
                </a:solidFill>
                <a:latin typeface="Arial"/>
                <a:cs typeface="Arial"/>
              </a:rPr>
              <a:t>disposal</a:t>
            </a:r>
            <a:r>
              <a:rPr sz="1400" spc="4" dirty="0">
                <a:solidFill>
                  <a:srgbClr val="1A181D"/>
                </a:solidFill>
                <a:latin typeface="Arial"/>
                <a:cs typeface="Arial"/>
              </a:rPr>
              <a:t>.</a:t>
            </a:r>
            <a:r>
              <a:rPr sz="1400" spc="-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81D"/>
                </a:solidFill>
                <a:latin typeface="Arial"/>
                <a:cs typeface="Arial"/>
              </a:rPr>
              <a:t>sanitary</a:t>
            </a:r>
            <a:r>
              <a:rPr sz="1400" spc="3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solid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waste</a:t>
            </a:r>
            <a:r>
              <a:rPr sz="1400" spc="-36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4" dirty="0">
                <a:solidFill>
                  <a:srgbClr val="1A181D"/>
                </a:solidFill>
                <a:latin typeface="Arial"/>
                <a:cs typeface="Arial"/>
              </a:rPr>
              <a:t>disposal.</a:t>
            </a:r>
            <a:r>
              <a:rPr sz="1400" spc="-27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and</a:t>
            </a:r>
            <a:r>
              <a:rPr sz="1400" spc="-3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storm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water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drainage</a:t>
            </a:r>
            <a:r>
              <a:rPr sz="1400" spc="-4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to 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households</a:t>
            </a:r>
            <a:r>
              <a:rPr sz="1400" spc="4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and</a:t>
            </a:r>
            <a:r>
              <a:rPr sz="1400" spc="-4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businesses</a:t>
            </a:r>
            <a:r>
              <a:rPr sz="140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in</a:t>
            </a:r>
            <a:r>
              <a:rPr sz="1400" spc="-67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eligible</a:t>
            </a:r>
            <a:r>
              <a:rPr sz="1400" spc="-27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81D"/>
                </a:solidFill>
                <a:latin typeface="Arial"/>
                <a:cs typeface="Arial"/>
              </a:rPr>
              <a:t>rural</a:t>
            </a:r>
            <a:r>
              <a:rPr sz="1400" spc="-102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1A181D"/>
                </a:solidFill>
                <a:latin typeface="Arial"/>
                <a:cs typeface="Arial"/>
              </a:rPr>
              <a:t>areas</a:t>
            </a:r>
            <a:r>
              <a:rPr sz="1400" spc="-9" dirty="0">
                <a:solidFill>
                  <a:srgbClr val="4F4F4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49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24498"/>
            <a:r>
              <a:rPr sz="1400" b="1" spc="63" dirty="0">
                <a:solidFill>
                  <a:srgbClr val="1A181D"/>
                </a:solidFill>
                <a:latin typeface="Arial"/>
                <a:cs typeface="Arial"/>
              </a:rPr>
              <a:t>Who</a:t>
            </a:r>
            <a:r>
              <a:rPr sz="1400" b="1" spc="-76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1A181D"/>
                </a:solidFill>
                <a:latin typeface="Arial"/>
                <a:cs typeface="Arial"/>
              </a:rPr>
              <a:t>may</a:t>
            </a:r>
            <a:r>
              <a:rPr sz="1400" b="1" spc="-8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18" dirty="0">
                <a:solidFill>
                  <a:srgbClr val="1A181D"/>
                </a:solidFill>
                <a:latin typeface="Arial"/>
                <a:cs typeface="Arial"/>
              </a:rPr>
              <a:t>apply?</a:t>
            </a:r>
            <a:endParaRPr sz="1400" dirty="0">
              <a:latin typeface="Arial"/>
              <a:cs typeface="Arial"/>
            </a:endParaRPr>
          </a:p>
          <a:p>
            <a:pPr marL="22219">
              <a:spcBef>
                <a:spcPts val="870"/>
              </a:spcBef>
            </a:pPr>
            <a:r>
              <a:rPr sz="1400" spc="4" dirty="0">
                <a:solidFill>
                  <a:srgbClr val="1A181D"/>
                </a:solidFill>
                <a:latin typeface="Arial"/>
                <a:cs typeface="Arial"/>
              </a:rPr>
              <a:t>This</a:t>
            </a:r>
            <a:r>
              <a:rPr sz="1400" spc="-5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81D"/>
                </a:solidFill>
                <a:latin typeface="Arial"/>
                <a:cs typeface="Arial"/>
              </a:rPr>
              <a:t>program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1A181D"/>
                </a:solidFill>
                <a:latin typeface="Arial"/>
                <a:cs typeface="Arial"/>
              </a:rPr>
              <a:t>assists</a:t>
            </a:r>
            <a:r>
              <a:rPr sz="1400" spc="-13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qualified</a:t>
            </a:r>
            <a:r>
              <a:rPr sz="1400" spc="-27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applicants</a:t>
            </a:r>
            <a:r>
              <a:rPr sz="1400" spc="36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that</a:t>
            </a:r>
            <a:r>
              <a:rPr sz="1400" spc="-4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are</a:t>
            </a:r>
            <a:r>
              <a:rPr sz="1400" spc="-45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rgbClr val="1A181D"/>
                </a:solidFill>
                <a:latin typeface="Arial"/>
                <a:cs typeface="Arial"/>
              </a:rPr>
              <a:t>not</a:t>
            </a:r>
            <a:r>
              <a:rPr sz="1400" spc="-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otherwise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able</a:t>
            </a:r>
            <a:r>
              <a:rPr sz="1400" spc="-13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to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obtain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81D"/>
                </a:solidFill>
                <a:latin typeface="Arial"/>
                <a:cs typeface="Arial"/>
              </a:rPr>
              <a:t>commercial</a:t>
            </a:r>
            <a:r>
              <a:rPr sz="1400" spc="-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credit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on</a:t>
            </a:r>
            <a:r>
              <a:rPr sz="1400" spc="-22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reasonable</a:t>
            </a:r>
            <a:r>
              <a:rPr sz="1400" spc="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terms</a:t>
            </a:r>
            <a:r>
              <a:rPr sz="1400" spc="9" dirty="0">
                <a:solidFill>
                  <a:srgbClr val="4F4F4F"/>
                </a:solidFill>
                <a:latin typeface="Arial"/>
                <a:cs typeface="Arial"/>
              </a:rPr>
              <a:t>.</a:t>
            </a:r>
            <a:r>
              <a:rPr sz="1400" spc="-4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Eligible</a:t>
            </a:r>
            <a:r>
              <a:rPr sz="1400" spc="-3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applicants</a:t>
            </a:r>
            <a:r>
              <a:rPr sz="1400" spc="5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include:</a:t>
            </a:r>
            <a:endParaRPr sz="1400" dirty="0">
              <a:latin typeface="Arial"/>
              <a:cs typeface="Arial"/>
            </a:endParaRPr>
          </a:p>
          <a:p>
            <a:pPr marL="365186" indent="-139581">
              <a:lnSpc>
                <a:spcPts val="1099"/>
              </a:lnSpc>
              <a:spcBef>
                <a:spcPts val="862"/>
              </a:spcBef>
              <a:buChar char="•"/>
              <a:tabLst>
                <a:tab pos="365757" algn="l"/>
              </a:tabLst>
            </a:pPr>
            <a:r>
              <a:rPr sz="1400" spc="22" dirty="0">
                <a:latin typeface="Arial"/>
                <a:cs typeface="Arial"/>
              </a:rPr>
              <a:t>Most</a:t>
            </a:r>
            <a:r>
              <a:rPr sz="1400" spc="-22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State</a:t>
            </a:r>
            <a:r>
              <a:rPr sz="1400" spc="-54" dirty="0">
                <a:latin typeface="Arial"/>
                <a:cs typeface="Arial"/>
              </a:rPr>
              <a:t> </a:t>
            </a:r>
            <a:r>
              <a:rPr sz="1400" spc="27" dirty="0">
                <a:latin typeface="Arial"/>
                <a:cs typeface="Arial"/>
              </a:rPr>
              <a:t>and</a:t>
            </a:r>
            <a:r>
              <a:rPr sz="1400" spc="-36" dirty="0">
                <a:latin typeface="Arial"/>
                <a:cs typeface="Arial"/>
              </a:rPr>
              <a:t> </a:t>
            </a:r>
            <a:r>
              <a:rPr sz="1400" spc="-27" dirty="0">
                <a:solidFill>
                  <a:schemeClr val="bg1"/>
                </a:solidFill>
                <a:latin typeface="Arial"/>
                <a:cs typeface="Arial"/>
              </a:rPr>
              <a:t>Local</a:t>
            </a:r>
            <a:r>
              <a:rPr sz="1400" spc="-9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governmental</a:t>
            </a:r>
            <a:r>
              <a:rPr sz="1400" spc="-2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entities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4617" indent="-139011">
              <a:lnSpc>
                <a:spcPts val="1071"/>
              </a:lnSpc>
              <a:buChar char="•"/>
              <a:tabLst>
                <a:tab pos="365186" algn="l"/>
              </a:tabLst>
            </a:pPr>
            <a:r>
              <a:rPr sz="1400" spc="-13" dirty="0">
                <a:solidFill>
                  <a:srgbClr val="1A181D"/>
                </a:solidFill>
                <a:latin typeface="Arial"/>
                <a:cs typeface="Arial"/>
              </a:rPr>
              <a:t>P</a:t>
            </a:r>
            <a:r>
              <a:rPr sz="1400" spc="-13" dirty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1400" spc="-13" dirty="0">
                <a:solidFill>
                  <a:srgbClr val="1A181D"/>
                </a:solidFill>
                <a:latin typeface="Arial"/>
                <a:cs typeface="Arial"/>
              </a:rPr>
              <a:t>ivate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non-profits</a:t>
            </a:r>
            <a:endParaRPr sz="1400" dirty="0">
              <a:latin typeface="Arial"/>
              <a:cs typeface="Arial"/>
            </a:endParaRPr>
          </a:p>
          <a:p>
            <a:pPr marL="361200" indent="-135592">
              <a:lnSpc>
                <a:spcPts val="1099"/>
              </a:lnSpc>
              <a:buClr>
                <a:srgbClr val="1A181D"/>
              </a:buClr>
              <a:buChar char="•"/>
              <a:tabLst>
                <a:tab pos="361770" algn="l"/>
              </a:tabLst>
            </a:pPr>
            <a:r>
              <a:rPr sz="1400" spc="22" dirty="0">
                <a:solidFill>
                  <a:srgbClr val="161C49"/>
                </a:solidFill>
                <a:latin typeface="Arial"/>
                <a:cs typeface="Arial"/>
              </a:rPr>
              <a:t>Federally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-</a:t>
            </a:r>
            <a:r>
              <a:rPr sz="1400" spc="22" dirty="0">
                <a:solidFill>
                  <a:srgbClr val="161C49"/>
                </a:solidFill>
                <a:latin typeface="Arial"/>
                <a:cs typeface="Arial"/>
              </a:rPr>
              <a:t>recognized</a:t>
            </a:r>
            <a:r>
              <a:rPr sz="1400" spc="76" dirty="0">
                <a:solidFill>
                  <a:srgbClr val="161C49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61C49"/>
                </a:solidFill>
                <a:latin typeface="Arial"/>
                <a:cs typeface="Arial"/>
              </a:rPr>
              <a:t>Tribes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49"/>
              </a:spcBef>
              <a:buClr>
                <a:srgbClr val="1A181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19370"/>
            <a:r>
              <a:rPr sz="1400" b="1" spc="58" dirty="0">
                <a:solidFill>
                  <a:srgbClr val="1A181D"/>
                </a:solidFill>
                <a:latin typeface="Arial"/>
                <a:cs typeface="Arial"/>
              </a:rPr>
              <a:t>What</a:t>
            </a:r>
            <a:r>
              <a:rPr sz="1400" b="1" spc="-13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4" dirty="0">
                <a:solidFill>
                  <a:srgbClr val="1A181D"/>
                </a:solidFill>
                <a:latin typeface="Arial"/>
                <a:cs typeface="Arial"/>
              </a:rPr>
              <a:t>is</a:t>
            </a:r>
            <a:r>
              <a:rPr sz="1400" b="1" spc="-8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1A181D"/>
                </a:solidFill>
                <a:latin typeface="Arial"/>
                <a:cs typeface="Arial"/>
              </a:rPr>
              <a:t>an</a:t>
            </a:r>
            <a:r>
              <a:rPr sz="1400" b="1" spc="-63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36" dirty="0">
                <a:solidFill>
                  <a:srgbClr val="1A181D"/>
                </a:solidFill>
                <a:latin typeface="Arial"/>
                <a:cs typeface="Arial"/>
              </a:rPr>
              <a:t>eligible</a:t>
            </a:r>
            <a:r>
              <a:rPr sz="1400" b="1" spc="-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13" dirty="0">
                <a:solidFill>
                  <a:srgbClr val="1A181D"/>
                </a:solidFill>
                <a:latin typeface="Arial"/>
                <a:cs typeface="Arial"/>
              </a:rPr>
              <a:t>area?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9370"/>
            <a:r>
              <a:rPr sz="1400" spc="4" dirty="0">
                <a:solidFill>
                  <a:srgbClr val="1A181D"/>
                </a:solidFill>
                <a:latin typeface="Arial"/>
                <a:cs typeface="Arial"/>
              </a:rPr>
              <a:t>Are</a:t>
            </a:r>
            <a:r>
              <a:rPr sz="1400" spc="-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that</a:t>
            </a:r>
            <a:r>
              <a:rPr sz="1400" spc="-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81D"/>
                </a:solidFill>
                <a:latin typeface="Arial"/>
                <a:cs typeface="Arial"/>
              </a:rPr>
              <a:t>may</a:t>
            </a:r>
            <a:r>
              <a:rPr sz="1400" spc="-3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be</a:t>
            </a:r>
            <a:r>
              <a:rPr sz="140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served</a:t>
            </a:r>
            <a:r>
              <a:rPr sz="1400" spc="-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include</a:t>
            </a:r>
            <a:r>
              <a:rPr sz="1400" spc="27" dirty="0">
                <a:solidFill>
                  <a:srgbClr val="4F4F4F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358921" indent="-135592">
              <a:lnSpc>
                <a:spcPts val="1089"/>
              </a:lnSpc>
              <a:spcBef>
                <a:spcPts val="879"/>
              </a:spcBef>
              <a:buChar char="•"/>
              <a:tabLst>
                <a:tab pos="359491" algn="l"/>
              </a:tabLst>
            </a:pP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Rural</a:t>
            </a:r>
            <a:r>
              <a:rPr sz="1400" spc="-7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areas</a:t>
            </a:r>
            <a:r>
              <a:rPr sz="1400" spc="-3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towns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1400" spc="-2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fewer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than</a:t>
            </a:r>
            <a:r>
              <a:rPr sz="1400" spc="-12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26" dirty="0">
                <a:solidFill>
                  <a:schemeClr val="bg1"/>
                </a:solidFill>
                <a:latin typeface="Times New Roman"/>
                <a:cs typeface="Times New Roman"/>
              </a:rPr>
              <a:t>10.000</a:t>
            </a:r>
            <a:r>
              <a:rPr sz="1400" spc="3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people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7781" indent="-134452">
              <a:lnSpc>
                <a:spcPts val="1059"/>
              </a:lnSpc>
              <a:buChar char="•"/>
              <a:tabLst>
                <a:tab pos="358351" algn="l"/>
              </a:tabLst>
            </a:pP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Tribal</a:t>
            </a:r>
            <a:r>
              <a:rPr sz="1400" spc="-10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-49" dirty="0">
                <a:solidFill>
                  <a:srgbClr val="1A181D"/>
                </a:solidFill>
                <a:latin typeface="Arial"/>
                <a:cs typeface="Arial"/>
              </a:rPr>
              <a:t>Lands</a:t>
            </a:r>
            <a:r>
              <a:rPr sz="1400" spc="-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in</a:t>
            </a:r>
            <a:r>
              <a:rPr sz="1400" spc="-76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rgbClr val="1A181D"/>
                </a:solidFill>
                <a:latin typeface="Arial"/>
                <a:cs typeface="Arial"/>
              </a:rPr>
              <a:t>rural</a:t>
            </a:r>
            <a:r>
              <a:rPr sz="1400" spc="-102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1A181D"/>
                </a:solidFill>
                <a:latin typeface="Arial"/>
                <a:cs typeface="Arial"/>
              </a:rPr>
              <a:t>areas</a:t>
            </a:r>
            <a:endParaRPr sz="1400" dirty="0">
              <a:latin typeface="Arial"/>
              <a:cs typeface="Arial"/>
            </a:endParaRPr>
          </a:p>
          <a:p>
            <a:pPr marL="357211" indent="-136732">
              <a:lnSpc>
                <a:spcPts val="1099"/>
              </a:lnSpc>
              <a:buClr>
                <a:srgbClr val="1A181D"/>
              </a:buClr>
              <a:buChar char="•"/>
              <a:tabLst>
                <a:tab pos="357781" algn="l"/>
              </a:tabLst>
            </a:pPr>
            <a:r>
              <a:rPr sz="1400" spc="4" dirty="0">
                <a:solidFill>
                  <a:srgbClr val="161C49"/>
                </a:solidFill>
                <a:latin typeface="Arial"/>
                <a:cs typeface="Arial"/>
              </a:rPr>
              <a:t>Colonias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1A181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13674"/>
            <a:r>
              <a:rPr sz="1400" b="1" spc="63" dirty="0">
                <a:solidFill>
                  <a:srgbClr val="1A181D"/>
                </a:solidFill>
                <a:latin typeface="Arial"/>
                <a:cs typeface="Arial"/>
              </a:rPr>
              <a:t>What </a:t>
            </a:r>
            <a:r>
              <a:rPr sz="1400" b="1" spc="22" dirty="0">
                <a:solidFill>
                  <a:srgbClr val="1A181D"/>
                </a:solidFill>
                <a:latin typeface="Arial"/>
                <a:cs typeface="Arial"/>
              </a:rPr>
              <a:t>kinds </a:t>
            </a:r>
            <a:r>
              <a:rPr sz="1400" b="1" spc="18" dirty="0">
                <a:solidFill>
                  <a:srgbClr val="1A181D"/>
                </a:solidFill>
                <a:latin typeface="Arial"/>
                <a:cs typeface="Arial"/>
              </a:rPr>
              <a:t>of </a:t>
            </a:r>
            <a:r>
              <a:rPr sz="1400" b="1" spc="27" dirty="0">
                <a:solidFill>
                  <a:srgbClr val="1A181D"/>
                </a:solidFill>
                <a:latin typeface="Arial"/>
                <a:cs typeface="Arial"/>
              </a:rPr>
              <a:t>funding</a:t>
            </a:r>
            <a:r>
              <a:rPr sz="1400" b="1" spc="-17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b="1" spc="22" dirty="0">
                <a:solidFill>
                  <a:srgbClr val="1A181D"/>
                </a:solidFill>
                <a:latin typeface="Arial"/>
                <a:cs typeface="Arial"/>
              </a:rPr>
              <a:t>are available?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7211" indent="-139581">
              <a:lnSpc>
                <a:spcPts val="1099"/>
              </a:lnSpc>
              <a:buChar char="•"/>
              <a:tabLst>
                <a:tab pos="357781" algn="l"/>
              </a:tabLst>
            </a:pP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Long-term.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Low-interest</a:t>
            </a:r>
            <a:r>
              <a:rPr sz="1400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4" dirty="0">
                <a:solidFill>
                  <a:schemeClr val="bg1"/>
                </a:solidFill>
                <a:latin typeface="Arial"/>
                <a:cs typeface="Arial"/>
              </a:rPr>
              <a:t>Loans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2084" indent="-134452">
              <a:lnSpc>
                <a:spcPts val="1099"/>
              </a:lnSpc>
              <a:buChar char="•"/>
              <a:tabLst>
                <a:tab pos="352655" algn="l"/>
              </a:tabLst>
            </a:pPr>
            <a:r>
              <a:rPr sz="1400" spc="-27" dirty="0">
                <a:solidFill>
                  <a:srgbClr val="1A181D"/>
                </a:solidFill>
                <a:latin typeface="Arial"/>
                <a:cs typeface="Arial"/>
              </a:rPr>
              <a:t>If</a:t>
            </a:r>
            <a:r>
              <a:rPr sz="1400" spc="67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funds</a:t>
            </a:r>
            <a:r>
              <a:rPr sz="140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are</a:t>
            </a:r>
            <a:r>
              <a:rPr sz="1400" spc="-5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available</a:t>
            </a:r>
            <a:r>
              <a:rPr sz="1400" spc="9" dirty="0">
                <a:solidFill>
                  <a:srgbClr val="4F4F4F"/>
                </a:solidFill>
                <a:latin typeface="Arial"/>
                <a:cs typeface="Arial"/>
              </a:rPr>
              <a:t>.</a:t>
            </a:r>
            <a:r>
              <a:rPr sz="1400" spc="-4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grants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may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 be </a:t>
            </a:r>
            <a:r>
              <a:rPr sz="1400" spc="31" dirty="0">
                <a:solidFill>
                  <a:srgbClr val="1A181D"/>
                </a:solidFill>
                <a:latin typeface="Arial"/>
                <a:cs typeface="Arial"/>
              </a:rPr>
              <a:t>combined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rgbClr val="1A181D"/>
                </a:solidFill>
                <a:latin typeface="Arial"/>
                <a:cs typeface="Arial"/>
              </a:rPr>
              <a:t>with</a:t>
            </a:r>
            <a:r>
              <a:rPr sz="1400" spc="-3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a</a:t>
            </a:r>
            <a:r>
              <a:rPr sz="1400" spc="-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-67" dirty="0">
                <a:solidFill>
                  <a:srgbClr val="1A181D"/>
                </a:solidFill>
                <a:latin typeface="Arial"/>
                <a:cs typeface="Arial"/>
              </a:rPr>
              <a:t>Loan</a:t>
            </a:r>
            <a:r>
              <a:rPr sz="1400" spc="-45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81D"/>
                </a:solidFill>
                <a:latin typeface="Arial"/>
                <a:cs typeface="Arial"/>
              </a:rPr>
              <a:t>if</a:t>
            </a:r>
            <a:r>
              <a:rPr sz="1400" spc="-4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necessa</a:t>
            </a:r>
            <a:r>
              <a:rPr sz="1400" spc="13" dirty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y</a:t>
            </a:r>
            <a:r>
              <a:rPr sz="1400" spc="-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to</a:t>
            </a:r>
            <a:r>
              <a:rPr sz="1400" spc="4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81D"/>
                </a:solidFill>
                <a:latin typeface="Arial"/>
                <a:cs typeface="Arial"/>
              </a:rPr>
              <a:t>keep</a:t>
            </a:r>
            <a:r>
              <a:rPr sz="1400" spc="-18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user</a:t>
            </a:r>
            <a:r>
              <a:rPr sz="1400" spc="-4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81D"/>
                </a:solidFill>
                <a:latin typeface="Arial"/>
                <a:cs typeface="Arial"/>
              </a:rPr>
              <a:t>costs</a:t>
            </a:r>
            <a:r>
              <a:rPr sz="1400" spc="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81D"/>
                </a:solidFill>
                <a:latin typeface="Arial"/>
                <a:cs typeface="Arial"/>
              </a:rPr>
              <a:t>reasonable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1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24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624" y="228602"/>
            <a:ext cx="8586976" cy="5665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48"/>
            <a:r>
              <a:rPr lang="en-US" sz="1400" b="1" spc="58" dirty="0">
                <a:solidFill>
                  <a:srgbClr val="1A181D"/>
                </a:solidFill>
                <a:latin typeface="Arial"/>
                <a:cs typeface="Arial"/>
              </a:rPr>
              <a:t>How</a:t>
            </a:r>
            <a:r>
              <a:rPr lang="en-US" sz="1400" b="1" spc="-36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lang="en-US" sz="1400" b="1" spc="45" dirty="0">
                <a:solidFill>
                  <a:srgbClr val="1A181D"/>
                </a:solidFill>
                <a:latin typeface="Arial"/>
                <a:cs typeface="Arial"/>
              </a:rPr>
              <a:t>may</a:t>
            </a:r>
            <a:r>
              <a:rPr lang="en-US" sz="1400" b="1" spc="-3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lang="en-US" sz="1400" b="1" spc="31" dirty="0">
                <a:solidFill>
                  <a:srgbClr val="1A181D"/>
                </a:solidFill>
                <a:latin typeface="Arial"/>
                <a:cs typeface="Arial"/>
              </a:rPr>
              <a:t>the</a:t>
            </a:r>
            <a:r>
              <a:rPr lang="en-US" sz="1400" b="1" spc="9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lang="en-US" sz="1400" b="1" spc="27" dirty="0">
                <a:solidFill>
                  <a:srgbClr val="1A181D"/>
                </a:solidFill>
                <a:latin typeface="Arial"/>
                <a:cs typeface="Arial"/>
              </a:rPr>
              <a:t>funds</a:t>
            </a:r>
            <a:r>
              <a:rPr lang="en-US" sz="1400" b="1" spc="-40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lang="en-US" sz="1400" b="1" spc="27" dirty="0">
                <a:solidFill>
                  <a:srgbClr val="1A181D"/>
                </a:solidFill>
                <a:latin typeface="Arial"/>
                <a:cs typeface="Arial"/>
              </a:rPr>
              <a:t>be</a:t>
            </a:r>
            <a:r>
              <a:rPr lang="en-US" sz="1400" b="1" dirty="0">
                <a:solidFill>
                  <a:srgbClr val="1A181D"/>
                </a:solidFill>
                <a:latin typeface="Arial"/>
                <a:cs typeface="Arial"/>
              </a:rPr>
              <a:t> </a:t>
            </a:r>
            <a:r>
              <a:rPr lang="en-US" sz="1400" b="1" spc="18" dirty="0">
                <a:solidFill>
                  <a:srgbClr val="1A181D"/>
                </a:solidFill>
                <a:latin typeface="Arial"/>
                <a:cs typeface="Arial"/>
              </a:rPr>
              <a:t>used?</a:t>
            </a:r>
            <a:endParaRPr lang="en-US" sz="1400" dirty="0">
              <a:latin typeface="Arial"/>
              <a:cs typeface="Arial"/>
            </a:endParaRPr>
          </a:p>
          <a:p>
            <a:pPr marL="29048"/>
            <a:endParaRPr lang="en-US" sz="1400" spc="9" dirty="0">
              <a:solidFill>
                <a:srgbClr val="1A1A1D"/>
              </a:solidFill>
              <a:latin typeface="Arial"/>
              <a:cs typeface="Arial"/>
            </a:endParaRPr>
          </a:p>
          <a:p>
            <a:pPr marL="29048"/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Funds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may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be </a:t>
            </a:r>
            <a:r>
              <a:rPr sz="1400" spc="40" dirty="0">
                <a:solidFill>
                  <a:srgbClr val="1A1A1D"/>
                </a:solidFill>
                <a:latin typeface="Arial"/>
                <a:cs typeface="Arial"/>
              </a:rPr>
              <a:t>used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to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finance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the </a:t>
            </a:r>
            <a:r>
              <a:rPr sz="1400" spc="4" dirty="0">
                <a:solidFill>
                  <a:srgbClr val="1A1A1D"/>
                </a:solidFill>
                <a:latin typeface="Arial"/>
                <a:cs typeface="Arial"/>
              </a:rPr>
              <a:t>acquisition,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construction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or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improvement</a:t>
            </a:r>
            <a:r>
              <a:rPr sz="1400" spc="-90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of:</a:t>
            </a:r>
            <a:endParaRPr sz="1400" dirty="0">
              <a:latin typeface="Arial"/>
              <a:cs typeface="Arial"/>
            </a:endParaRPr>
          </a:p>
          <a:p>
            <a:pPr marL="369660" indent="-138409">
              <a:lnSpc>
                <a:spcPts val="1099"/>
              </a:lnSpc>
              <a:spcBef>
                <a:spcPts val="879"/>
              </a:spcBef>
              <a:buChar char="•"/>
              <a:tabLst>
                <a:tab pos="370230" algn="l"/>
              </a:tabLst>
            </a:pP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Drinking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water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sourcing,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treatment. storage </a:t>
            </a:r>
            <a:r>
              <a:rPr sz="1400" spc="36" dirty="0">
                <a:solidFill>
                  <a:srgbClr val="1A1A1D"/>
                </a:solidFill>
                <a:latin typeface="Arial"/>
                <a:cs typeface="Arial"/>
              </a:rPr>
              <a:t>and</a:t>
            </a:r>
            <a:r>
              <a:rPr sz="1400" spc="-5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distribution</a:t>
            </a:r>
            <a:endParaRPr sz="1400" dirty="0">
              <a:latin typeface="Arial"/>
              <a:cs typeface="Arial"/>
            </a:endParaRPr>
          </a:p>
          <a:p>
            <a:pPr marL="367950" indent="-136700">
              <a:lnSpc>
                <a:spcPts val="1068"/>
              </a:lnSpc>
              <a:buChar char="•"/>
              <a:tabLst>
                <a:tab pos="368520" algn="l"/>
              </a:tabLst>
            </a:pP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Sewer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collection, </a:t>
            </a:r>
            <a:r>
              <a:rPr sz="1400" spc="9" dirty="0">
                <a:solidFill>
                  <a:schemeClr val="bg1"/>
                </a:solidFill>
                <a:latin typeface="Arial"/>
                <a:cs typeface="Arial"/>
              </a:rPr>
              <a:t>transmission,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treatment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disposal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7950" indent="-136700">
              <a:lnSpc>
                <a:spcPts val="1068"/>
              </a:lnSpc>
              <a:buChar char="•"/>
              <a:tabLst>
                <a:tab pos="368520" algn="l"/>
              </a:tabLst>
            </a:pP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Solid</a:t>
            </a:r>
            <a:r>
              <a:rPr sz="1400" spc="-4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waste</a:t>
            </a:r>
            <a:r>
              <a:rPr sz="1400" spc="-1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collection.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 disposal</a:t>
            </a:r>
            <a:r>
              <a:rPr sz="1400" spc="-85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rgbClr val="1A1A1D"/>
                </a:solidFill>
                <a:latin typeface="Arial"/>
                <a:cs typeface="Arial"/>
              </a:rPr>
              <a:t>and</a:t>
            </a:r>
            <a:r>
              <a:rPr sz="1400" spc="-67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closure</a:t>
            </a:r>
            <a:endParaRPr sz="1400" dirty="0">
              <a:latin typeface="Arial"/>
              <a:cs typeface="Arial"/>
            </a:endParaRPr>
          </a:p>
          <a:p>
            <a:pPr marL="367950" indent="-136700">
              <a:lnSpc>
                <a:spcPts val="1099"/>
              </a:lnSpc>
              <a:buChar char="•"/>
              <a:tabLst>
                <a:tab pos="368520" algn="l"/>
              </a:tabLst>
            </a:pP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Storm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water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collection</a:t>
            </a:r>
            <a:r>
              <a:rPr sz="1400" spc="27" dirty="0">
                <a:solidFill>
                  <a:srgbClr val="3F3F3F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1A1A1D"/>
                </a:solidFill>
                <a:latin typeface="Arial"/>
                <a:cs typeface="Arial"/>
              </a:rPr>
              <a:t>transmission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and</a:t>
            </a:r>
            <a:r>
              <a:rPr sz="1400" spc="-63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disposal</a:t>
            </a:r>
            <a:endParaRPr sz="1400" dirty="0">
              <a:latin typeface="Arial"/>
              <a:cs typeface="Arial"/>
            </a:endParaRPr>
          </a:p>
          <a:p>
            <a:pPr marL="22213">
              <a:spcBef>
                <a:spcPts val="875"/>
              </a:spcBef>
            </a:pP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In</a:t>
            </a:r>
            <a:r>
              <a:rPr sz="1400" spc="-54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some</a:t>
            </a:r>
            <a:r>
              <a:rPr sz="1400" spc="-31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1A1A1D"/>
                </a:solidFill>
                <a:latin typeface="Arial"/>
                <a:cs typeface="Arial"/>
              </a:rPr>
              <a:t>cases.</a:t>
            </a:r>
            <a:r>
              <a:rPr sz="1400" spc="-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funding</a:t>
            </a:r>
            <a:r>
              <a:rPr sz="1400" spc="4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may</a:t>
            </a:r>
            <a:r>
              <a:rPr sz="1400" spc="-1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also</a:t>
            </a:r>
            <a:r>
              <a:rPr sz="1400" spc="-27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be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available</a:t>
            </a:r>
            <a:r>
              <a:rPr sz="1400" spc="-1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for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related</a:t>
            </a:r>
            <a:r>
              <a:rPr sz="1400" spc="-40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activities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 such</a:t>
            </a:r>
            <a:r>
              <a:rPr sz="1400" spc="-1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-27" dirty="0">
                <a:solidFill>
                  <a:srgbClr val="1A1A1D"/>
                </a:solidFill>
                <a:latin typeface="Arial"/>
                <a:cs typeface="Arial"/>
              </a:rPr>
              <a:t>as:</a:t>
            </a:r>
            <a:endParaRPr sz="1400" dirty="0">
              <a:latin typeface="Arial"/>
              <a:cs typeface="Arial"/>
            </a:endParaRPr>
          </a:p>
          <a:p>
            <a:pPr marL="367381" indent="-138979">
              <a:lnSpc>
                <a:spcPts val="1099"/>
              </a:lnSpc>
              <a:spcBef>
                <a:spcPts val="853"/>
              </a:spcBef>
              <a:buChar char="•"/>
              <a:tabLst>
                <a:tab pos="367950" algn="l"/>
              </a:tabLst>
            </a:pPr>
            <a:r>
              <a:rPr sz="1400" spc="45" dirty="0">
                <a:solidFill>
                  <a:schemeClr val="bg1"/>
                </a:solidFill>
                <a:latin typeface="Arial"/>
                <a:cs typeface="Arial"/>
              </a:rPr>
              <a:t>Legal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16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engineering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fees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7381" indent="-138979">
              <a:lnSpc>
                <a:spcPts val="1068"/>
              </a:lnSpc>
              <a:buChar char="•"/>
              <a:tabLst>
                <a:tab pos="367950" algn="l"/>
              </a:tabLst>
            </a:pP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Land </a:t>
            </a:r>
            <a:r>
              <a:rPr sz="1400" spc="4" dirty="0">
                <a:solidFill>
                  <a:schemeClr val="bg1"/>
                </a:solidFill>
                <a:latin typeface="Arial"/>
                <a:cs typeface="Arial"/>
              </a:rPr>
              <a:t>acquisition. </a:t>
            </a:r>
            <a:r>
              <a:rPr sz="1400" spc="22" dirty="0">
                <a:latin typeface="Arial"/>
                <a:cs typeface="Arial"/>
              </a:rPr>
              <a:t>water </a:t>
            </a:r>
            <a:r>
              <a:rPr sz="1400" spc="27" dirty="0">
                <a:latin typeface="Arial"/>
                <a:cs typeface="Arial"/>
              </a:rPr>
              <a:t>and </a:t>
            </a:r>
            <a:r>
              <a:rPr sz="1400" spc="-49" dirty="0">
                <a:latin typeface="Arial"/>
                <a:cs typeface="Arial"/>
              </a:rPr>
              <a:t>Land </a:t>
            </a:r>
            <a:r>
              <a:rPr sz="1400" dirty="0">
                <a:latin typeface="Arial"/>
                <a:cs typeface="Arial"/>
              </a:rPr>
              <a:t>rights.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permits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10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equipment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5100" indent="-136700">
              <a:lnSpc>
                <a:spcPts val="1068"/>
              </a:lnSpc>
              <a:buChar char="•"/>
              <a:tabLst>
                <a:tab pos="365672" algn="l"/>
              </a:tabLst>
            </a:pP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Start-up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operations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maintenance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2254" indent="-133852">
              <a:lnSpc>
                <a:spcPts val="1068"/>
              </a:lnSpc>
              <a:buChar char="•"/>
              <a:tabLst>
                <a:tab pos="362823" algn="l"/>
              </a:tabLst>
            </a:pPr>
            <a:r>
              <a:rPr sz="1400" spc="18" dirty="0">
                <a:latin typeface="Arial"/>
                <a:cs typeface="Arial"/>
              </a:rPr>
              <a:t>Interest </a:t>
            </a:r>
            <a:r>
              <a:rPr sz="1400" spc="27" dirty="0">
                <a:latin typeface="Arial"/>
                <a:cs typeface="Arial"/>
              </a:rPr>
              <a:t>incurred during</a:t>
            </a:r>
            <a:r>
              <a:rPr sz="1400" spc="-67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construction</a:t>
            </a:r>
            <a:endParaRPr sz="1400" dirty="0">
              <a:latin typeface="Arial"/>
              <a:cs typeface="Arial"/>
            </a:endParaRPr>
          </a:p>
          <a:p>
            <a:pPr marL="366812" indent="-138409">
              <a:lnSpc>
                <a:spcPts val="1068"/>
              </a:lnSpc>
              <a:buChar char="•"/>
              <a:tabLst>
                <a:tab pos="367381" algn="l"/>
              </a:tabLst>
            </a:pP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Purchase </a:t>
            </a:r>
            <a:r>
              <a:rPr sz="1400" spc="4" dirty="0">
                <a:solidFill>
                  <a:srgbClr val="1A1A1D"/>
                </a:solidFill>
                <a:latin typeface="Arial"/>
                <a:cs typeface="Arial"/>
              </a:rPr>
              <a:t>of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existing facilities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to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improve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service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or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prevent </a:t>
            </a:r>
            <a:r>
              <a:rPr sz="1400" spc="-72" dirty="0">
                <a:solidFill>
                  <a:srgbClr val="1A1A1D"/>
                </a:solidFill>
                <a:latin typeface="Arial"/>
                <a:cs typeface="Arial"/>
              </a:rPr>
              <a:t>Loss </a:t>
            </a:r>
            <a:r>
              <a:rPr sz="1400" spc="36" dirty="0">
                <a:solidFill>
                  <a:srgbClr val="1A1A1D"/>
                </a:solidFill>
                <a:latin typeface="Arial"/>
                <a:cs typeface="Arial"/>
              </a:rPr>
              <a:t>of</a:t>
            </a:r>
            <a:r>
              <a:rPr sz="1400" spc="10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service</a:t>
            </a:r>
            <a:endParaRPr sz="1400" dirty="0">
              <a:latin typeface="Arial"/>
              <a:cs typeface="Arial"/>
            </a:endParaRPr>
          </a:p>
          <a:p>
            <a:pPr marL="365100" indent="-136700">
              <a:lnSpc>
                <a:spcPts val="1080"/>
              </a:lnSpc>
              <a:buChar char="•"/>
              <a:tabLst>
                <a:tab pos="365672" algn="l"/>
              </a:tabLst>
            </a:pP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Other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costs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determined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to </a:t>
            </a:r>
            <a:r>
              <a:rPr sz="1400" spc="36" dirty="0">
                <a:solidFill>
                  <a:srgbClr val="1A1A1D"/>
                </a:solidFill>
                <a:latin typeface="Arial"/>
                <a:cs typeface="Arial"/>
              </a:rPr>
              <a:t>be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necessary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for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completion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of the</a:t>
            </a:r>
            <a:r>
              <a:rPr sz="1400" spc="-153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project</a:t>
            </a:r>
            <a:endParaRPr sz="1400" dirty="0">
              <a:latin typeface="Arial"/>
              <a:cs typeface="Arial"/>
            </a:endParaRPr>
          </a:p>
          <a:p>
            <a:pPr marL="366242" indent="-137839">
              <a:lnSpc>
                <a:spcPts val="1108"/>
              </a:lnSpc>
              <a:buChar char="•"/>
              <a:tabLst>
                <a:tab pos="366812" algn="l"/>
              </a:tabLst>
            </a:pPr>
            <a:r>
              <a:rPr sz="1400" spc="-4" dirty="0">
                <a:solidFill>
                  <a:srgbClr val="1A1A1D"/>
                </a:solidFill>
                <a:latin typeface="Arial"/>
                <a:cs typeface="Arial"/>
              </a:rPr>
              <a:t>For</a:t>
            </a:r>
            <a:r>
              <a:rPr sz="1400" spc="-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a</a:t>
            </a:r>
            <a:r>
              <a:rPr sz="1400" spc="-4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1A1A1D"/>
                </a:solidFill>
                <a:latin typeface="Arial"/>
                <a:cs typeface="Arial"/>
              </a:rPr>
              <a:t>complete</a:t>
            </a:r>
            <a:r>
              <a:rPr sz="1400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-63" dirty="0">
                <a:solidFill>
                  <a:srgbClr val="1A1A1D"/>
                </a:solidFill>
                <a:latin typeface="Arial"/>
                <a:cs typeface="Arial"/>
              </a:rPr>
              <a:t>List.</a:t>
            </a:r>
            <a:r>
              <a:rPr sz="1400" spc="-85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A1A1D"/>
                </a:solidFill>
                <a:latin typeface="Arial"/>
                <a:cs typeface="Arial"/>
              </a:rPr>
              <a:t>see</a:t>
            </a:r>
            <a:r>
              <a:rPr sz="1400" spc="-45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rgbClr val="151C4B"/>
                </a:solidFill>
                <a:latin typeface="Arial"/>
                <a:cs typeface="Arial"/>
              </a:rPr>
              <a:t>7</a:t>
            </a:r>
            <a:r>
              <a:rPr sz="1400" spc="-49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-63" dirty="0">
                <a:solidFill>
                  <a:srgbClr val="151C4B"/>
                </a:solidFill>
                <a:latin typeface="Arial"/>
                <a:cs typeface="Arial"/>
              </a:rPr>
              <a:t>CFR</a:t>
            </a:r>
            <a:r>
              <a:rPr sz="1400" spc="4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151C4B"/>
                </a:solidFill>
                <a:latin typeface="Arial"/>
                <a:cs typeface="Arial"/>
              </a:rPr>
              <a:t>Part</a:t>
            </a:r>
            <a:r>
              <a:rPr sz="1400" spc="-67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151C4B"/>
                </a:solidFill>
                <a:latin typeface="Arial"/>
                <a:cs typeface="Arial"/>
              </a:rPr>
              <a:t>1780</a:t>
            </a:r>
            <a:r>
              <a:rPr sz="1400" spc="-9" dirty="0">
                <a:solidFill>
                  <a:srgbClr val="4B4D56"/>
                </a:solidFill>
                <a:latin typeface="Arial"/>
                <a:cs typeface="Arial"/>
              </a:rPr>
              <a:t>.</a:t>
            </a:r>
            <a:r>
              <a:rPr sz="1400" spc="-9" dirty="0">
                <a:solidFill>
                  <a:srgbClr val="151C4B"/>
                </a:solidFill>
                <a:latin typeface="Arial"/>
                <a:cs typeface="Arial"/>
              </a:rPr>
              <a:t>7</a:t>
            </a:r>
            <a:r>
              <a:rPr sz="1400" spc="-81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rgbClr val="151C4B"/>
                </a:solidFill>
                <a:latin typeface="Arial"/>
                <a:cs typeface="Arial"/>
              </a:rPr>
              <a:t>and</a:t>
            </a:r>
            <a:r>
              <a:rPr sz="1400" spc="-102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151C4B"/>
                </a:solidFill>
                <a:latin typeface="Arial"/>
                <a:cs typeface="Arial"/>
              </a:rPr>
              <a:t>1780</a:t>
            </a:r>
            <a:r>
              <a:rPr sz="1400" spc="-4" dirty="0">
                <a:solidFill>
                  <a:srgbClr val="596067"/>
                </a:solidFill>
                <a:latin typeface="Arial"/>
                <a:cs typeface="Arial"/>
              </a:rPr>
              <a:t>.</a:t>
            </a:r>
            <a:r>
              <a:rPr sz="1400" spc="-4" dirty="0">
                <a:solidFill>
                  <a:srgbClr val="151C4B"/>
                </a:solidFill>
                <a:latin typeface="Arial"/>
                <a:cs typeface="Arial"/>
              </a:rPr>
              <a:t>9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22"/>
              </a:spcBef>
              <a:buClr>
                <a:srgbClr val="1A1A1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4492"/>
            <a:r>
              <a:rPr sz="1400" b="1" spc="54" dirty="0">
                <a:solidFill>
                  <a:srgbClr val="1A1A1D"/>
                </a:solidFill>
                <a:latin typeface="Arial"/>
                <a:cs typeface="Arial"/>
              </a:rPr>
              <a:t>What</a:t>
            </a:r>
            <a:r>
              <a:rPr sz="1400" b="1" spc="-4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4" dirty="0">
                <a:solidFill>
                  <a:srgbClr val="1A1A1D"/>
                </a:solidFill>
                <a:latin typeface="Arial"/>
                <a:cs typeface="Arial"/>
              </a:rPr>
              <a:t>is</a:t>
            </a:r>
            <a:r>
              <a:rPr sz="1400" b="1" spc="-67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4" dirty="0">
                <a:solidFill>
                  <a:srgbClr val="1A1A1D"/>
                </a:solidFill>
                <a:latin typeface="Arial"/>
                <a:cs typeface="Arial"/>
              </a:rPr>
              <a:t>the</a:t>
            </a:r>
            <a:r>
              <a:rPr sz="1400" b="1" spc="54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1A1A1D"/>
                </a:solidFill>
                <a:latin typeface="Arial"/>
                <a:cs typeface="Arial"/>
              </a:rPr>
              <a:t>loan</a:t>
            </a:r>
            <a:r>
              <a:rPr sz="1400" b="1" spc="-31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49" dirty="0">
                <a:solidFill>
                  <a:srgbClr val="1A1A1D"/>
                </a:solidFill>
                <a:latin typeface="Arial"/>
                <a:cs typeface="Arial"/>
              </a:rPr>
              <a:t>term</a:t>
            </a:r>
            <a:r>
              <a:rPr sz="1400" b="1" spc="-31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49" dirty="0">
                <a:solidFill>
                  <a:srgbClr val="1A1A1D"/>
                </a:solidFill>
                <a:latin typeface="Arial"/>
                <a:cs typeface="Arial"/>
              </a:rPr>
              <a:t>and</a:t>
            </a:r>
            <a:r>
              <a:rPr sz="1400" b="1" spc="-63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13" dirty="0">
                <a:solidFill>
                  <a:srgbClr val="1A1A1D"/>
                </a:solidFill>
                <a:latin typeface="Arial"/>
                <a:cs typeface="Arial"/>
              </a:rPr>
              <a:t>rate?</a:t>
            </a:r>
            <a:endParaRPr sz="1400" dirty="0">
              <a:latin typeface="Arial"/>
              <a:cs typeface="Arial"/>
            </a:endParaRPr>
          </a:p>
          <a:p>
            <a:pPr marL="361116" indent="-135560">
              <a:lnSpc>
                <a:spcPts val="1089"/>
              </a:lnSpc>
              <a:spcBef>
                <a:spcPts val="884"/>
              </a:spcBef>
              <a:buChar char="•"/>
              <a:tabLst>
                <a:tab pos="361685" algn="l"/>
              </a:tabLst>
            </a:pP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Up</a:t>
            </a:r>
            <a:r>
              <a:rPr sz="1400" spc="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40-year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payback</a:t>
            </a:r>
            <a:r>
              <a:rPr sz="1400" spc="5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period,</a:t>
            </a:r>
            <a:r>
              <a:rPr sz="14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based</a:t>
            </a:r>
            <a:r>
              <a:rPr sz="1400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1400" spc="-3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useful</a:t>
            </a:r>
            <a:r>
              <a:rPr sz="1400" spc="-7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4" dirty="0">
                <a:solidFill>
                  <a:schemeClr val="bg1"/>
                </a:solidFill>
                <a:latin typeface="Arial"/>
                <a:cs typeface="Arial"/>
              </a:rPr>
              <a:t>Life</a:t>
            </a:r>
            <a:r>
              <a:rPr sz="1400" spc="-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1400" spc="-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2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chemeClr val="bg1"/>
                </a:solidFill>
                <a:latin typeface="Arial"/>
                <a:cs typeface="Arial"/>
              </a:rPr>
              <a:t>facilities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financed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3392" indent="-137839">
              <a:lnSpc>
                <a:spcPts val="1059"/>
              </a:lnSpc>
              <a:buChar char="•"/>
              <a:tabLst>
                <a:tab pos="363962" algn="l"/>
              </a:tabLst>
            </a:pP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Fixed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interest</a:t>
            </a:r>
            <a:r>
              <a:rPr sz="1400" spc="-1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rate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2254" indent="-136700">
              <a:lnSpc>
                <a:spcPts val="1068"/>
              </a:lnSpc>
              <a:buChar char="•"/>
              <a:tabLst>
                <a:tab pos="362823" algn="l"/>
              </a:tabLst>
            </a:pP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1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interest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rate</a:t>
            </a:r>
            <a:r>
              <a:rPr sz="1400" spc="-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sz="1400" spc="-5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based</a:t>
            </a:r>
            <a:r>
              <a:rPr sz="1400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1400" spc="-3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6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need</a:t>
            </a:r>
            <a:r>
              <a:rPr sz="1400" spc="-3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project</a:t>
            </a:r>
            <a:r>
              <a:rPr sz="1400" spc="-2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00" spc="-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median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household</a:t>
            </a:r>
            <a:r>
              <a:rPr sz="1400" spc="1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income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1400" spc="-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00" spc="-3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area to</a:t>
            </a:r>
            <a:r>
              <a:rPr sz="1400" spc="6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be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chemeClr val="bg1"/>
                </a:solidFill>
                <a:latin typeface="Arial"/>
                <a:cs typeface="Arial"/>
              </a:rPr>
              <a:t>served</a:t>
            </a:r>
            <a:r>
              <a:rPr lang="en-US" sz="1400" spc="22" dirty="0">
                <a:solidFill>
                  <a:schemeClr val="bg1"/>
                </a:solidFill>
                <a:latin typeface="Arial"/>
                <a:cs typeface="Arial"/>
              </a:rPr>
              <a:t>. (currently @ 2.75%)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2254" indent="-136700">
              <a:lnSpc>
                <a:spcPts val="1099"/>
              </a:lnSpc>
              <a:buClr>
                <a:srgbClr val="1A1A1D"/>
              </a:buClr>
              <a:buChar char="•"/>
              <a:tabLst>
                <a:tab pos="362823" algn="l"/>
              </a:tabLst>
            </a:pPr>
            <a:r>
              <a:rPr sz="1400" spc="22" dirty="0">
                <a:solidFill>
                  <a:srgbClr val="151C4B"/>
                </a:solidFill>
                <a:latin typeface="Arial"/>
                <a:cs typeface="Arial"/>
              </a:rPr>
              <a:t>Contact</a:t>
            </a:r>
            <a:r>
              <a:rPr sz="1400" spc="4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51C4B"/>
                </a:solidFill>
                <a:latin typeface="Arial"/>
                <a:cs typeface="Arial"/>
              </a:rPr>
              <a:t>us</a:t>
            </a:r>
            <a:r>
              <a:rPr sz="1400" spc="-22" dirty="0">
                <a:solidFill>
                  <a:srgbClr val="151C4B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for</a:t>
            </a:r>
            <a:r>
              <a:rPr sz="1400" spc="-4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details</a:t>
            </a:r>
            <a:r>
              <a:rPr sz="1400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rgbClr val="1A1A1D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current</a:t>
            </a:r>
            <a:r>
              <a:rPr sz="1400" spc="-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interest</a:t>
            </a:r>
            <a:r>
              <a:rPr sz="1400" spc="-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1A1A1D"/>
                </a:solidFill>
                <a:latin typeface="Arial"/>
                <a:cs typeface="Arial"/>
              </a:rPr>
              <a:t>rates</a:t>
            </a:r>
            <a:r>
              <a:rPr sz="1400" spc="-22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22" dirty="0">
                <a:solidFill>
                  <a:srgbClr val="1A1A1D"/>
                </a:solidFill>
                <a:latin typeface="Arial"/>
                <a:cs typeface="Arial"/>
              </a:rPr>
              <a:t>applicable for</a:t>
            </a:r>
            <a:r>
              <a:rPr sz="1400" spc="-9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rgbClr val="1A1A1D"/>
                </a:solidFill>
                <a:latin typeface="Arial"/>
                <a:cs typeface="Arial"/>
              </a:rPr>
              <a:t>your</a:t>
            </a:r>
            <a:r>
              <a:rPr sz="1400" spc="1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rgbClr val="1A1A1D"/>
                </a:solidFill>
                <a:latin typeface="Arial"/>
                <a:cs typeface="Arial"/>
              </a:rPr>
              <a:t>project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27"/>
              </a:spcBef>
              <a:buClr>
                <a:srgbClr val="1A1A1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19366"/>
            <a:r>
              <a:rPr sz="1400" b="1" spc="22" dirty="0">
                <a:solidFill>
                  <a:srgbClr val="1A1A1D"/>
                </a:solidFill>
                <a:latin typeface="Arial"/>
                <a:cs typeface="Arial"/>
              </a:rPr>
              <a:t>Are</a:t>
            </a:r>
            <a:r>
              <a:rPr sz="1400" b="1" spc="-5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1A1A1D"/>
                </a:solidFill>
                <a:latin typeface="Arial"/>
                <a:cs typeface="Arial"/>
              </a:rPr>
              <a:t>there</a:t>
            </a:r>
            <a:r>
              <a:rPr sz="1400" b="1" spc="-5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36" dirty="0">
                <a:solidFill>
                  <a:srgbClr val="1A1A1D"/>
                </a:solidFill>
                <a:latin typeface="Arial"/>
                <a:cs typeface="Arial"/>
              </a:rPr>
              <a:t>additional</a:t>
            </a:r>
            <a:r>
              <a:rPr sz="1400" b="1" spc="-58" dirty="0">
                <a:solidFill>
                  <a:srgbClr val="1A1A1D"/>
                </a:solidFill>
                <a:latin typeface="Arial"/>
                <a:cs typeface="Arial"/>
              </a:rPr>
              <a:t> </a:t>
            </a:r>
            <a:r>
              <a:rPr sz="1400" b="1" spc="22" dirty="0">
                <a:solidFill>
                  <a:srgbClr val="1A1A1D"/>
                </a:solidFill>
                <a:latin typeface="Arial"/>
                <a:cs typeface="Arial"/>
              </a:rPr>
              <a:t>requirements?</a:t>
            </a:r>
            <a:endParaRPr sz="1400" dirty="0">
              <a:latin typeface="Arial"/>
              <a:cs typeface="Arial"/>
            </a:endParaRPr>
          </a:p>
          <a:p>
            <a:pPr marL="362254" indent="-139548">
              <a:lnSpc>
                <a:spcPts val="1099"/>
              </a:lnSpc>
              <a:spcBef>
                <a:spcPts val="884"/>
              </a:spcBef>
              <a:buChar char="•"/>
              <a:tabLst>
                <a:tab pos="362254" algn="l"/>
              </a:tabLst>
            </a:pPr>
            <a:r>
              <a:rPr sz="1400" spc="18" dirty="0">
                <a:latin typeface="Arial"/>
                <a:cs typeface="Arial"/>
              </a:rPr>
              <a:t>Borrowers </a:t>
            </a:r>
            <a:r>
              <a:rPr sz="1400" spc="40" dirty="0">
                <a:latin typeface="Arial"/>
                <a:cs typeface="Arial"/>
              </a:rPr>
              <a:t>must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have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spc="36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7" dirty="0">
                <a:latin typeface="Arial"/>
                <a:cs typeface="Arial"/>
              </a:rPr>
              <a:t>Legal</a:t>
            </a:r>
            <a:r>
              <a:rPr sz="1400" spc="-94" dirty="0">
                <a:latin typeface="Arial"/>
                <a:cs typeface="Arial"/>
              </a:rPr>
              <a:t> </a:t>
            </a:r>
            <a:r>
              <a:rPr sz="1400" spc="13" dirty="0">
                <a:latin typeface="Arial"/>
                <a:cs typeface="Arial"/>
              </a:rPr>
              <a:t>authority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13" dirty="0">
                <a:latin typeface="Arial"/>
                <a:cs typeface="Arial"/>
              </a:rPr>
              <a:t>to</a:t>
            </a:r>
            <a:r>
              <a:rPr sz="1400" spc="18" dirty="0">
                <a:latin typeface="Arial"/>
                <a:cs typeface="Arial"/>
              </a:rPr>
              <a:t> construct.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operate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27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13" dirty="0">
                <a:latin typeface="Arial"/>
                <a:cs typeface="Arial"/>
              </a:rPr>
              <a:t>maintain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27" dirty="0">
                <a:latin typeface="Arial"/>
                <a:cs typeface="Arial"/>
              </a:rPr>
              <a:t>proposed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services</a:t>
            </a:r>
            <a:r>
              <a:rPr sz="1400" spc="31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or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9" dirty="0">
                <a:latin typeface="Arial"/>
                <a:cs typeface="Arial"/>
              </a:rPr>
              <a:t>facilities</a:t>
            </a:r>
            <a:endParaRPr sz="1400" dirty="0">
              <a:latin typeface="Arial"/>
              <a:cs typeface="Arial"/>
            </a:endParaRPr>
          </a:p>
          <a:p>
            <a:pPr marL="362823" indent="-140117">
              <a:lnSpc>
                <a:spcPts val="1068"/>
              </a:lnSpc>
              <a:buChar char="•"/>
              <a:tabLst>
                <a:tab pos="363392" algn="l"/>
              </a:tabLst>
            </a:pPr>
            <a:r>
              <a:rPr sz="1400" spc="-188" dirty="0">
                <a:solidFill>
                  <a:schemeClr val="bg1"/>
                </a:solidFill>
                <a:latin typeface="Arial"/>
                <a:cs typeface="Arial"/>
              </a:rPr>
              <a:t>ALL </a:t>
            </a:r>
            <a:r>
              <a:rPr sz="1400" spc="-18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facilities</a:t>
            </a:r>
            <a:r>
              <a:rPr sz="1400" spc="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receiving</a:t>
            </a:r>
            <a:r>
              <a:rPr sz="1400" spc="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6" dirty="0">
                <a:solidFill>
                  <a:schemeClr val="bg1"/>
                </a:solidFill>
                <a:latin typeface="Arial"/>
                <a:cs typeface="Arial"/>
              </a:rPr>
              <a:t>federal</a:t>
            </a:r>
            <a:r>
              <a:rPr sz="1400" spc="-5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financing</a:t>
            </a:r>
            <a:r>
              <a:rPr sz="1400" spc="-1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must</a:t>
            </a:r>
            <a:r>
              <a:rPr sz="14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be</a:t>
            </a:r>
            <a:r>
              <a:rPr sz="1400" spc="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used</a:t>
            </a:r>
            <a:r>
              <a:rPr sz="14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31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14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13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4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public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27" dirty="0">
                <a:solidFill>
                  <a:schemeClr val="bg1"/>
                </a:solidFill>
                <a:latin typeface="Arial"/>
                <a:cs typeface="Arial"/>
              </a:rPr>
              <a:t>purpose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1685" indent="-138979">
              <a:lnSpc>
                <a:spcPts val="1068"/>
              </a:lnSpc>
              <a:buChar char="•"/>
              <a:tabLst>
                <a:tab pos="362254" algn="l"/>
              </a:tabLst>
            </a:pPr>
            <a:r>
              <a:rPr sz="1400" dirty="0">
                <a:latin typeface="Arial"/>
                <a:cs typeface="Arial"/>
              </a:rPr>
              <a:t>Partnerships</a:t>
            </a:r>
            <a:r>
              <a:rPr sz="1400" spc="54" dirty="0">
                <a:latin typeface="Arial"/>
                <a:cs typeface="Arial"/>
              </a:rPr>
              <a:t> </a:t>
            </a:r>
            <a:r>
              <a:rPr sz="1400" spc="27" dirty="0">
                <a:latin typeface="Arial"/>
                <a:cs typeface="Arial"/>
              </a:rPr>
              <a:t>with</a:t>
            </a:r>
            <a:r>
              <a:rPr sz="1400" spc="4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other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13" dirty="0">
                <a:latin typeface="Arial"/>
                <a:cs typeface="Arial"/>
              </a:rPr>
              <a:t>federal.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state.</a:t>
            </a:r>
            <a:r>
              <a:rPr sz="1400" spc="-27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Local.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private</a:t>
            </a:r>
            <a:r>
              <a:rPr sz="1400" spc="-27" dirty="0">
                <a:latin typeface="Arial"/>
                <a:cs typeface="Arial"/>
              </a:rPr>
              <a:t> </a:t>
            </a:r>
            <a:r>
              <a:rPr sz="1400" spc="27" dirty="0">
                <a:latin typeface="Arial"/>
                <a:cs typeface="Arial"/>
              </a:rPr>
              <a:t>and</a:t>
            </a:r>
            <a:r>
              <a:rPr sz="1400" spc="-49" dirty="0">
                <a:latin typeface="Arial"/>
                <a:cs typeface="Arial"/>
              </a:rPr>
              <a:t> </a:t>
            </a:r>
            <a:r>
              <a:rPr sz="1400" spc="31" dirty="0">
                <a:latin typeface="Arial"/>
                <a:cs typeface="Arial"/>
              </a:rPr>
              <a:t>non-profit</a:t>
            </a:r>
            <a:r>
              <a:rPr sz="1400" spc="22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entities </a:t>
            </a:r>
            <a:r>
              <a:rPr sz="1400" spc="22" dirty="0">
                <a:latin typeface="Arial"/>
                <a:cs typeface="Arial"/>
              </a:rPr>
              <a:t>that</a:t>
            </a:r>
            <a:r>
              <a:rPr sz="1400" spc="-9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offer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18" dirty="0">
                <a:latin typeface="Arial"/>
                <a:cs typeface="Arial"/>
              </a:rPr>
              <a:t>financial</a:t>
            </a:r>
            <a:r>
              <a:rPr sz="1400" spc="-76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assistance</a:t>
            </a:r>
            <a:r>
              <a:rPr sz="1400" spc="22" dirty="0">
                <a:latin typeface="Arial"/>
                <a:cs typeface="Arial"/>
              </a:rPr>
              <a:t> are</a:t>
            </a:r>
            <a:r>
              <a:rPr sz="1400" spc="-36" dirty="0">
                <a:latin typeface="Arial"/>
                <a:cs typeface="Arial"/>
              </a:rPr>
              <a:t> </a:t>
            </a:r>
            <a:r>
              <a:rPr sz="1400" spc="22" dirty="0">
                <a:latin typeface="Arial"/>
                <a:cs typeface="Arial"/>
              </a:rPr>
              <a:t>encouraged</a:t>
            </a:r>
            <a:endParaRPr sz="1400" dirty="0">
              <a:latin typeface="Arial"/>
              <a:cs typeface="Arial"/>
            </a:endParaRPr>
          </a:p>
          <a:p>
            <a:pPr marL="358837" indent="-138979">
              <a:lnSpc>
                <a:spcPts val="1099"/>
              </a:lnSpc>
              <a:buChar char="•"/>
              <a:tabLst>
                <a:tab pos="359407" algn="l"/>
              </a:tabLst>
            </a:pPr>
            <a:r>
              <a:rPr sz="1400" spc="9" dirty="0">
                <a:solidFill>
                  <a:schemeClr val="bg1"/>
                </a:solidFill>
                <a:latin typeface="Arial"/>
                <a:cs typeface="Arial"/>
              </a:rPr>
              <a:t>Projects </a:t>
            </a:r>
            <a:r>
              <a:rPr sz="1400" spc="40" dirty="0">
                <a:solidFill>
                  <a:schemeClr val="bg1"/>
                </a:solidFill>
                <a:latin typeface="Arial"/>
                <a:cs typeface="Arial"/>
              </a:rPr>
              <a:t>must be </a:t>
            </a:r>
            <a:r>
              <a:rPr sz="1400" spc="13" dirty="0">
                <a:solidFill>
                  <a:schemeClr val="bg1"/>
                </a:solidFill>
                <a:latin typeface="Arial"/>
                <a:cs typeface="Arial"/>
              </a:rPr>
              <a:t>financially</a:t>
            </a:r>
            <a:r>
              <a:rPr sz="1400" spc="-10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chemeClr val="bg1"/>
                </a:solidFill>
                <a:latin typeface="Arial"/>
                <a:cs typeface="Arial"/>
              </a:rPr>
              <a:t>sustainable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27"/>
              </a:spcBef>
              <a:buClr>
                <a:srgbClr val="1A1A1D"/>
              </a:buClr>
              <a:buFont typeface="Arial"/>
              <a:buChar char="•"/>
            </a:pPr>
            <a:endParaRPr sz="800" dirty="0">
              <a:latin typeface="Times New Roman"/>
              <a:cs typeface="Times New Roman"/>
            </a:endParaRPr>
          </a:p>
          <a:p>
            <a:pPr marL="16518"/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INCREASE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218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STRUCTURE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1910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EDU/MO)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O&amp;M EXPENSES  $12.88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DEP	    $13.18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WWTP OPS 	    $18.71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RESERVES	    $  7.23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6933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		    $ 52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Rate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EDU/MO)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O&amp;M EXPENSES  $12.88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	</a:t>
            </a:r>
            <a:r>
              <a:rPr lang="en-US" dirty="0" smtClean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$13.18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WWTP OPS 	  </a:t>
            </a:r>
            <a:r>
              <a:rPr lang="en-US" dirty="0" smtClean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$</a:t>
            </a: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18.71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RESERVES	 </a:t>
            </a:r>
            <a:r>
              <a:rPr lang="en-US" dirty="0" smtClean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  </a:t>
            </a:r>
            <a:r>
              <a:rPr lang="en-US" dirty="0" smtClean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7.23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>
                <a:reflection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 PAYBACK  $29.55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DEP 40yr   $16.45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		      $ 98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RATE SCHEDULE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(phased over 5 years)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Proposed Increase	Monthly Bill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EDU)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2017   + $15			$ 67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2018   + $15	 *		$ 82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2019   + $  6			$ 88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2020   + $  6			$ 94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2021   + $  4			$ 98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Loan Payment Due at end of Construction - 2018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16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 Board Authorizes 218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Notification Mailers sent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Day Response Period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District Board 218 Hearing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Owners must protest for rate increase to fail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 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20637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514600" cy="73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3600"/>
            <a:ext cx="2768596" cy="654718"/>
          </a:xfrm>
          <a:prstGeom prst="rect">
            <a:avLst/>
          </a:prstGeom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019208"/>
            <a:ext cx="2238375" cy="8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6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PROGRESS IN 2016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 - OPENED ESCROW ON TORO PROPERTY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- MBR TREATMENT TYPE WAS SELECTED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- CLOSED ESCROW ON TORO PROPERTY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 - CMAR METHOD FOR PROJECT DELIVERY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 - FILANC SELECTED AS CMAR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DESIGN/CONSTRUCTION CONTRACTOR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9816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9816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6750" lvl="1" indent="-342699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 EIR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CEQA Process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en-US" dirty="0" smtClean="0"/>
              <a:t>April 2016</a:t>
            </a:r>
          </a:p>
          <a:p>
            <a:pPr lvl="1"/>
            <a:r>
              <a:rPr lang="en-US" dirty="0" smtClean="0"/>
              <a:t>Initial Environmental Study and Notice of Preparation of the EIR was sent to Agencies.</a:t>
            </a:r>
          </a:p>
          <a:p>
            <a:pPr lvl="1"/>
            <a:r>
              <a:rPr lang="en-US" dirty="0"/>
              <a:t>Notification of Project EIR to Native American groups pursuant to AB </a:t>
            </a:r>
            <a:r>
              <a:rPr lang="en-US" dirty="0" smtClean="0"/>
              <a:t>52.</a:t>
            </a:r>
          </a:p>
          <a:p>
            <a:pPr lvl="1"/>
            <a:r>
              <a:rPr lang="en-US" dirty="0" smtClean="0"/>
              <a:t>Scoping meeting for public input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Ongoing communication with resource agencies, the County, Coastal Commission staff, Regional Water Board staff and Native American groups.</a:t>
            </a:r>
          </a:p>
          <a:p>
            <a:endParaRPr lang="en-US" dirty="0" smtClean="0"/>
          </a:p>
          <a:p>
            <a:r>
              <a:rPr lang="en-US" dirty="0" smtClean="0"/>
              <a:t>February 2017</a:t>
            </a:r>
          </a:p>
          <a:p>
            <a:pPr lvl="1"/>
            <a:r>
              <a:rPr lang="en-US" dirty="0" smtClean="0"/>
              <a:t>Draft EIR (DEIR) published for review and comment.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Environmental Impacts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693920"/>
          </a:xfrm>
        </p:spPr>
        <p:txBody>
          <a:bodyPr vert="horz">
            <a:normAutofit fontScale="85000" lnSpcReduction="20000"/>
          </a:bodyPr>
          <a:lstStyle/>
          <a:p>
            <a:r>
              <a:rPr lang="en-US" dirty="0" smtClean="0"/>
              <a:t>The EIR makes a determination of impact significance based on established thresholds: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600" dirty="0"/>
              <a:t>Class IV - Beneficial Effects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Class III - Impacts are Less than Significant and do not 			require Mitigation Measures.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Class II  - Impacts are Significant and require Mitigation 		Measures to reduce the impact to a  less than 			significant level.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Class I   - Impacts are Significant, require Mitigation 			Measures, but are still at a significant level after all 		feasible mitigation is applied.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6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ersion A Master Light Gray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1373</Words>
  <Application>Microsoft Office PowerPoint</Application>
  <PresentationFormat>On-screen Show (4:3)</PresentationFormat>
  <Paragraphs>337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Constantia</vt:lpstr>
      <vt:lpstr>Franklin Gothic Book</vt:lpstr>
      <vt:lpstr>Franklin Gothic Demi</vt:lpstr>
      <vt:lpstr>Times New Roman</vt:lpstr>
      <vt:lpstr>Wingdings</vt:lpstr>
      <vt:lpstr>Wingdings 2</vt:lpstr>
      <vt:lpstr>Office Theme</vt:lpstr>
      <vt:lpstr>Flow</vt:lpstr>
      <vt:lpstr>Version A Master Light Gray</vt:lpstr>
      <vt:lpstr>Cayucos Sustainable Water Project</vt:lpstr>
      <vt:lpstr>CAYUCOS TOWN MEETING</vt:lpstr>
      <vt:lpstr>APRIL 2015 TOWN MEETING PRELIMINARY COSTS  </vt:lpstr>
      <vt:lpstr>PowerPoint Presentation</vt:lpstr>
      <vt:lpstr>PROJECT PROGRESS IN 2016</vt:lpstr>
      <vt:lpstr>PowerPoint Presentation</vt:lpstr>
      <vt:lpstr>DRAFT EIR  HIGHLIGHTS</vt:lpstr>
      <vt:lpstr>The CEQA Process</vt:lpstr>
      <vt:lpstr>Significance of Environmental Impacts</vt:lpstr>
      <vt:lpstr>Types of Environmental Impacts</vt:lpstr>
      <vt:lpstr>Types of Environmental Impacts</vt:lpstr>
      <vt:lpstr>Types of Environmental Impacts</vt:lpstr>
      <vt:lpstr>Types of Environmental Impacts</vt:lpstr>
      <vt:lpstr>Next Steps</vt:lpstr>
      <vt:lpstr>The Proposed CSWP facility</vt:lpstr>
      <vt:lpstr>The Proposed CSWP facility</vt:lpstr>
      <vt:lpstr>The Proposed CSWP facility</vt:lpstr>
      <vt:lpstr>PROJECT DELIVERY METHOD</vt:lpstr>
      <vt:lpstr>Benefits of CMAR </vt:lpstr>
      <vt:lpstr>Two Phases of CMAR </vt:lpstr>
      <vt:lpstr>INTRODUCTION OF CMAR CONTRACTOR</vt:lpstr>
      <vt:lpstr>FILANC:  Building it Better Together</vt:lpstr>
      <vt:lpstr>Building and Commissioning Complex Treatment Facilities</vt:lpstr>
      <vt:lpstr>Filanc as CMAR</vt:lpstr>
      <vt:lpstr>  Value Engineering &amp; Constructability: Combined 125 years of experience </vt:lpstr>
      <vt:lpstr>Preconstruction Services Team</vt:lpstr>
      <vt:lpstr>Process equipment procurement:  Bob Zaiser</vt:lpstr>
      <vt:lpstr>Estimating to Deliver Cost Certainty </vt:lpstr>
      <vt:lpstr>CMAR Maximizes Value of Investment</vt:lpstr>
      <vt:lpstr>Building it Better Together</vt:lpstr>
      <vt:lpstr>TREATMENT FACILITY COSTS </vt:lpstr>
      <vt:lpstr>PROJECT FINANCING </vt:lpstr>
      <vt:lpstr>PowerPoint Presentation</vt:lpstr>
      <vt:lpstr>PowerPoint Presentation</vt:lpstr>
      <vt:lpstr>RATE INCREASE PROCESS</vt:lpstr>
      <vt:lpstr> RATE STRUCTURE</vt:lpstr>
      <vt:lpstr>PROPOSED RATE SCHEDULE (phased over 5 years)</vt:lpstr>
      <vt:lpstr>218 PROCESS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BUSINESS RELATIONSHIP</dc:title>
  <dc:creator>Rick Koon</dc:creator>
  <cp:lastModifiedBy>Danielle Crawford</cp:lastModifiedBy>
  <cp:revision>90</cp:revision>
  <cp:lastPrinted>2017-02-03T17:50:05Z</cp:lastPrinted>
  <dcterms:created xsi:type="dcterms:W3CDTF">2015-04-20T22:20:53Z</dcterms:created>
  <dcterms:modified xsi:type="dcterms:W3CDTF">2017-02-10T04:00:11Z</dcterms:modified>
</cp:coreProperties>
</file>