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7" r:id="rId4"/>
    <p:sldId id="261" r:id="rId5"/>
    <p:sldId id="258" r:id="rId6"/>
    <p:sldId id="264"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7DBC4B-E368-4465-B8F4-3E2080E31D6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948114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BC4B-E368-4465-B8F4-3E2080E31D6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827533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BC4B-E368-4465-B8F4-3E2080E31D6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358246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7DBC4B-E368-4465-B8F4-3E2080E31D6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309018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7DBC4B-E368-4465-B8F4-3E2080E31D6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3593397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7DBC4B-E368-4465-B8F4-3E2080E31D6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133642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7DBC4B-E368-4465-B8F4-3E2080E31D6C}" type="datetimeFigureOut">
              <a:rPr lang="en-US" smtClean="0"/>
              <a:t>12/24/2015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964849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7DBC4B-E368-4465-B8F4-3E2080E31D6C}" type="datetimeFigureOut">
              <a:rPr lang="en-US" smtClean="0"/>
              <a:t>12/24/2015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2425246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DBC4B-E368-4465-B8F4-3E2080E31D6C}" type="datetimeFigureOut">
              <a:rPr lang="en-US" smtClean="0"/>
              <a:t>12/24/2015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291536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DBC4B-E368-4465-B8F4-3E2080E31D6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3499491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7DBC4B-E368-4465-B8F4-3E2080E31D6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78660-9303-4DDE-919D-4B4776012E5E}" type="slidenum">
              <a:rPr lang="en-US" smtClean="0"/>
              <a:t>‹#›</a:t>
            </a:fld>
            <a:endParaRPr lang="en-US"/>
          </a:p>
        </p:txBody>
      </p:sp>
    </p:spTree>
    <p:extLst>
      <p:ext uri="{BB962C8B-B14F-4D97-AF65-F5344CB8AC3E}">
        <p14:creationId xmlns:p14="http://schemas.microsoft.com/office/powerpoint/2010/main" val="390276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DBC4B-E368-4465-B8F4-3E2080E31D6C}" type="datetimeFigureOut">
              <a:rPr lang="en-US" smtClean="0"/>
              <a:t>12/24/2015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78660-9303-4DDE-919D-4B4776012E5E}" type="slidenum">
              <a:rPr lang="en-US" smtClean="0"/>
              <a:t>‹#›</a:t>
            </a:fld>
            <a:endParaRPr lang="en-US"/>
          </a:p>
        </p:txBody>
      </p:sp>
    </p:spTree>
    <p:extLst>
      <p:ext uri="{BB962C8B-B14F-4D97-AF65-F5344CB8AC3E}">
        <p14:creationId xmlns:p14="http://schemas.microsoft.com/office/powerpoint/2010/main" val="2341209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CAYUCOS TOWN MEETING</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sz="2000" dirty="0" smtClean="0">
                <a:latin typeface="Times New Roman" panose="02020603050405020304" pitchFamily="18" charset="0"/>
                <a:cs typeface="Times New Roman" panose="02020603050405020304" pitchFamily="18" charset="0"/>
              </a:rPr>
              <a:t>BUSINESS RELATIONSHIP BETWEEN CSD AND CMB</a:t>
            </a:r>
          </a:p>
          <a:p>
            <a:pPr lvl="1">
              <a:lnSpc>
                <a:spcPct val="16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CURRENT BUSINESS RELATIONSHIP</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FUTURE BUSINESS RELATIONSHIP AS PROPOSED BY CMB</a:t>
            </a:r>
          </a:p>
          <a:p>
            <a:pPr lvl="1">
              <a:buFont typeface="Arial" panose="020B0604020202020204" pitchFamily="34" charset="0"/>
              <a:buChar char="•"/>
            </a:pPr>
            <a:endParaRPr lang="en-US" sz="16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ALTERNATE SITE HISTORY</a:t>
            </a:r>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PRELIMINARY COSTS</a:t>
            </a:r>
          </a:p>
          <a:p>
            <a:pPr lvl="1">
              <a:lnSpc>
                <a:spcPct val="16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CSD FACILITY vs NEW CMB FACILITY</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EFFECT ON MONTHLY RATES</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LOOKING FORWARD</a:t>
            </a:r>
          </a:p>
          <a:p>
            <a:pPr lvl="1">
              <a:lnSpc>
                <a:spcPct val="16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COMMUNITY SUSTAINABILITY</a:t>
            </a:r>
          </a:p>
          <a:p>
            <a:pPr lvl="1">
              <a:lnSpc>
                <a:spcPct val="11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OWNERSHIP</a:t>
            </a:r>
          </a:p>
          <a:p>
            <a:pPr lvl="1">
              <a:lnSpc>
                <a:spcPct val="11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LOCAL GOVERNANCE</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392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CURRENT BUSINESS RELATIONSHIP</a:t>
            </a:r>
            <a:endParaRPr lang="en-US"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idx="1"/>
          </p:nvPr>
        </p:nvSpPr>
        <p:spPr>
          <a:xfrm>
            <a:off x="457200" y="1371600"/>
            <a:ext cx="8229600" cy="4876800"/>
          </a:xfrm>
        </p:spPr>
        <p:txBody>
          <a:bodyPr>
            <a:normAutofit fontScale="92500" lnSpcReduction="10000"/>
          </a:bodyPr>
          <a:lstStyle/>
          <a:p>
            <a:pPr marL="342900" indent="-3429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JPA – JOINT POWERS AGREEMENT</a:t>
            </a:r>
          </a:p>
          <a:p>
            <a:pPr lvl="1" indent="-34290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 OWNERSHIP</a:t>
            </a:r>
          </a:p>
          <a:p>
            <a:pPr lvl="2" indent="-342900"/>
            <a:r>
              <a:rPr lang="en-US" sz="1600" dirty="0" smtClean="0">
                <a:latin typeface="Times New Roman" panose="02020603050405020304" pitchFamily="18" charset="0"/>
                <a:cs typeface="Times New Roman" panose="02020603050405020304" pitchFamily="18" charset="0"/>
              </a:rPr>
              <a:t>LAND	 = 	60% CMB / 40% CSD</a:t>
            </a:r>
          </a:p>
          <a:p>
            <a:pPr lvl="2" indent="-342900"/>
            <a:r>
              <a:rPr lang="en-US" sz="1600" dirty="0" smtClean="0">
                <a:latin typeface="Times New Roman" panose="02020603050405020304" pitchFamily="18" charset="0"/>
                <a:cs typeface="Times New Roman" panose="02020603050405020304" pitchFamily="18" charset="0"/>
              </a:rPr>
              <a:t>CAPACITY = 	65% CMB / 35% CSD</a:t>
            </a:r>
          </a:p>
          <a:p>
            <a:pPr lvl="2" indent="-342900"/>
            <a:r>
              <a:rPr lang="en-US" sz="1600" dirty="0" smtClean="0">
                <a:latin typeface="Times New Roman" panose="02020603050405020304" pitchFamily="18" charset="0"/>
                <a:cs typeface="Times New Roman" panose="02020603050405020304" pitchFamily="18" charset="0"/>
              </a:rPr>
              <a:t>OUTFALL = 	65% CMB / 35% CSD</a:t>
            </a:r>
          </a:p>
          <a:p>
            <a:pPr lvl="2" indent="-342900"/>
            <a:endParaRPr lang="en-US" sz="1600" dirty="0">
              <a:solidFill>
                <a:schemeClr val="bg1"/>
              </a:solidFill>
              <a:latin typeface="Times New Roman" panose="02020603050405020304" pitchFamily="18" charset="0"/>
              <a:cs typeface="Times New Roman" panose="02020603050405020304" pitchFamily="18" charset="0"/>
            </a:endParaRPr>
          </a:p>
          <a:p>
            <a:pPr marL="685800" lvl="1">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EQUAL VOTING</a:t>
            </a:r>
            <a:r>
              <a:rPr lang="en-US" sz="1600" dirty="0" smtClean="0">
                <a:latin typeface="Times New Roman" panose="02020603050405020304" pitchFamily="18" charset="0"/>
                <a:cs typeface="Times New Roman" panose="02020603050405020304" pitchFamily="18" charset="0"/>
              </a:rPr>
              <a:t>… 50 / 50</a:t>
            </a:r>
          </a:p>
          <a:p>
            <a:pPr marL="685800" lvl="1">
              <a:lnSpc>
                <a:spcPct val="150000"/>
              </a:lnSpc>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FUTURE MODIFCATIONS, REPLACEMENTS AND ENLARGEMENTS</a:t>
            </a:r>
          </a:p>
          <a:p>
            <a:pPr marL="800100" lvl="2" indent="0">
              <a:lnSpc>
                <a:spcPct val="150000"/>
              </a:lnSpc>
              <a:buNone/>
            </a:pPr>
            <a:r>
              <a:rPr lang="en-US" sz="1600" dirty="0" smtClean="0">
                <a:latin typeface="Times New Roman" panose="02020603050405020304" pitchFamily="18" charset="0"/>
                <a:cs typeface="Times New Roman" panose="02020603050405020304" pitchFamily="18" charset="0"/>
              </a:rPr>
              <a:t>NO RELOCATION, RECONSTRUCTION, ALTERATION TO, ADDITION TO OR REPLACEMENT OF ANY PORTIONS OF THE WASTEWATER TREATMENT PLANT SHALL OCCUR WITHOUT THE PRIOR WRITTEN APPROVAL BY MORRO BAY AND CAYUCOS. </a:t>
            </a:r>
          </a:p>
          <a:p>
            <a:pPr marL="800100" lvl="2" indent="0">
              <a:lnSpc>
                <a:spcPct val="150000"/>
              </a:lnSpc>
              <a:buNone/>
            </a:pPr>
            <a:r>
              <a:rPr lang="en-US" sz="1600" dirty="0" smtClean="0">
                <a:latin typeface="Times New Roman" panose="02020603050405020304" pitchFamily="18" charset="0"/>
                <a:cs typeface="Times New Roman" panose="02020603050405020304" pitchFamily="18" charset="0"/>
              </a:rPr>
              <a:t>UNLESS OTHERWISE AGREED TO BY THE PARTIES, THE COST OF SUCH AN AGREED TO RECONSTRUCTED PLANT WILL BE ALLOCATED BASED UPON THE CAPACITY RIGHTS AGREED TO AT THE TIME OF RECONSTRUCTION.</a:t>
            </a:r>
            <a:endParaRPr lang="en-US" sz="1600" dirty="0">
              <a:latin typeface="Times New Roman" panose="02020603050405020304" pitchFamily="18" charset="0"/>
              <a:cs typeface="Times New Roman" panose="02020603050405020304" pitchFamily="18" charset="0"/>
            </a:endParaRPr>
          </a:p>
          <a:p>
            <a:pPr marL="857250" lvl="1" indent="-342900"/>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306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FUTURE BUSINESS RELATIONSHIP</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sz="2200" dirty="0" smtClean="0">
                <a:latin typeface="Times New Roman" panose="02020603050405020304" pitchFamily="18" charset="0"/>
                <a:cs typeface="Times New Roman" panose="02020603050405020304" pitchFamily="18" charset="0"/>
              </a:rPr>
              <a:t>PROPOSED CMB MOU</a:t>
            </a:r>
          </a:p>
          <a:p>
            <a:pPr lvl="1">
              <a:lnSpc>
                <a:spcPct val="150000"/>
              </a:lnSpc>
              <a:buFont typeface="Arial" panose="020B0604020202020204" pitchFamily="34" charset="0"/>
              <a:buChar char="•"/>
            </a:pPr>
            <a:r>
              <a:rPr lang="en-US" sz="1900" dirty="0" smtClean="0">
                <a:latin typeface="Times New Roman" panose="02020603050405020304" pitchFamily="18" charset="0"/>
                <a:cs typeface="Times New Roman" panose="02020603050405020304" pitchFamily="18" charset="0"/>
              </a:rPr>
              <a:t>REIMBURSEMENT TO CMB FOR THEIR STUDIES SINCE JAN 2013</a:t>
            </a:r>
          </a:p>
          <a:p>
            <a:pPr lvl="1">
              <a:lnSpc>
                <a:spcPct val="150000"/>
              </a:lnSpc>
              <a:buFont typeface="Arial" panose="020B0604020202020204" pitchFamily="34" charset="0"/>
              <a:buChar char="•"/>
            </a:pPr>
            <a:r>
              <a:rPr lang="en-US" sz="1900" dirty="0" smtClean="0">
                <a:latin typeface="Times New Roman" panose="02020603050405020304" pitchFamily="18" charset="0"/>
                <a:cs typeface="Times New Roman" panose="02020603050405020304" pitchFamily="18" charset="0"/>
              </a:rPr>
              <a:t>% OWNERSHIP</a:t>
            </a:r>
          </a:p>
          <a:p>
            <a:pPr lvl="2">
              <a:lnSpc>
                <a:spcPct val="150000"/>
              </a:lnSpc>
            </a:pPr>
            <a:r>
              <a:rPr lang="en-US" sz="1500" dirty="0" smtClean="0">
                <a:latin typeface="Times New Roman" panose="02020603050405020304" pitchFamily="18" charset="0"/>
                <a:cs typeface="Times New Roman" panose="02020603050405020304" pitchFamily="18" charset="0"/>
              </a:rPr>
              <a:t>LAND 	= 100% CMB</a:t>
            </a:r>
          </a:p>
          <a:p>
            <a:pPr lvl="2">
              <a:lnSpc>
                <a:spcPct val="150000"/>
              </a:lnSpc>
            </a:pPr>
            <a:r>
              <a:rPr lang="en-US" sz="1500" dirty="0" smtClean="0">
                <a:latin typeface="Times New Roman" panose="02020603050405020304" pitchFamily="18" charset="0"/>
                <a:cs typeface="Times New Roman" panose="02020603050405020304" pitchFamily="18" charset="0"/>
              </a:rPr>
              <a:t>FACILITY AND CAPACITY = 100% CMB</a:t>
            </a:r>
          </a:p>
          <a:p>
            <a:pPr lvl="2">
              <a:lnSpc>
                <a:spcPct val="150000"/>
              </a:lnSpc>
            </a:pPr>
            <a:r>
              <a:rPr lang="en-US" sz="1500" dirty="0" smtClean="0">
                <a:latin typeface="Times New Roman" panose="02020603050405020304" pitchFamily="18" charset="0"/>
                <a:cs typeface="Times New Roman" panose="02020603050405020304" pitchFamily="18" charset="0"/>
              </a:rPr>
              <a:t>TREATED EFFLUENT = 100% CMB</a:t>
            </a:r>
          </a:p>
          <a:p>
            <a:pPr lvl="1">
              <a:lnSpc>
                <a:spcPct val="150000"/>
              </a:lnSpc>
              <a:buFont typeface="Arial" panose="020B0604020202020204" pitchFamily="34" charset="0"/>
              <a:buChar char="•"/>
            </a:pPr>
            <a:r>
              <a:rPr lang="en-US" sz="1900" dirty="0" smtClean="0">
                <a:latin typeface="Times New Roman" panose="02020603050405020304" pitchFamily="18" charset="0"/>
                <a:cs typeface="Times New Roman" panose="02020603050405020304" pitchFamily="18" charset="0"/>
              </a:rPr>
              <a:t>28% CAPITAL COST CONTRIBUTION BY CSD WITH NO EQUITY</a:t>
            </a:r>
          </a:p>
          <a:p>
            <a:pPr lvl="1">
              <a:lnSpc>
                <a:spcPct val="150000"/>
              </a:lnSpc>
              <a:buFont typeface="Arial" panose="020B0604020202020204" pitchFamily="34" charset="0"/>
              <a:buChar char="•"/>
            </a:pPr>
            <a:r>
              <a:rPr lang="en-US" sz="1900" dirty="0" smtClean="0">
                <a:latin typeface="Times New Roman" panose="02020603050405020304" pitchFamily="18" charset="0"/>
                <a:cs typeface="Times New Roman" panose="02020603050405020304" pitchFamily="18" charset="0"/>
              </a:rPr>
              <a:t>NO VOTING – CSD INPUT JUST “ADVISORY”</a:t>
            </a:r>
          </a:p>
          <a:p>
            <a:pPr lvl="2">
              <a:lnSpc>
                <a:spcPct val="150000"/>
              </a:lnSpc>
            </a:pPr>
            <a:r>
              <a:rPr lang="en-US" sz="1500" dirty="0" smtClean="0">
                <a:latin typeface="Times New Roman" panose="02020603050405020304" pitchFamily="18" charset="0"/>
                <a:cs typeface="Times New Roman" panose="02020603050405020304" pitchFamily="18" charset="0"/>
              </a:rPr>
              <a:t>CMB HAS FINAL DECISION ON DEVELOPMENT AND CONSTRUCTION PROCESS</a:t>
            </a:r>
          </a:p>
          <a:p>
            <a:pPr lvl="1">
              <a:lnSpc>
                <a:spcPct val="150000"/>
              </a:lnSpc>
              <a:buFont typeface="Arial" panose="020B0604020202020204" pitchFamily="34" charset="0"/>
              <a:buChar char="•"/>
            </a:pPr>
            <a:r>
              <a:rPr lang="en-US" sz="1900" dirty="0" smtClean="0">
                <a:latin typeface="Times New Roman" panose="02020603050405020304" pitchFamily="18" charset="0"/>
                <a:cs typeface="Times New Roman" panose="02020603050405020304" pitchFamily="18" charset="0"/>
              </a:rPr>
              <a:t>CSD SUBJECT TO CMB DEFINED RATES WITHOUT OVERSIGHT</a:t>
            </a:r>
            <a:endParaRPr lang="en-US"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918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28600"/>
            <a:ext cx="8077200" cy="1112838"/>
          </a:xfrm>
        </p:spPr>
        <p:txBody>
          <a:bodyPr>
            <a:normAutofit/>
          </a:bodyPr>
          <a:lstStyle/>
          <a:p>
            <a:r>
              <a:rPr lang="en-US" sz="3200" dirty="0" smtClean="0">
                <a:latin typeface="Times New Roman" panose="02020603050405020304" pitchFamily="18" charset="0"/>
                <a:cs typeface="Times New Roman" panose="02020603050405020304" pitchFamily="18" charset="0"/>
              </a:rPr>
              <a:t>ALTERNATE SITE HISTORY</a:t>
            </a:r>
            <a:endParaRPr lang="en-US" sz="32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14400" y="1371601"/>
            <a:ext cx="7315200" cy="5486400"/>
          </a:xfrm>
        </p:spPr>
      </p:pic>
    </p:spTree>
    <p:extLst>
      <p:ext uri="{BB962C8B-B14F-4D97-AF65-F5344CB8AC3E}">
        <p14:creationId xmlns:p14="http://schemas.microsoft.com/office/powerpoint/2010/main" val="2228123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PRELIMINARY COSTS CSD vs CMB</a:t>
            </a:r>
            <a:endParaRPr lang="en-US" sz="3200" dirty="0">
              <a:latin typeface="Times New Roman" panose="02020603050405020304" pitchFamily="18" charset="0"/>
              <a:cs typeface="Times New Roman" panose="02020603050405020304" pitchFamily="18" charset="0"/>
            </a:endParaRPr>
          </a:p>
        </p:txBody>
      </p:sp>
      <p:sp>
        <p:nvSpPr>
          <p:cNvPr id="6" name="Text Placeholder 5"/>
          <p:cNvSpPr>
            <a:spLocks noGrp="1"/>
          </p:cNvSpPr>
          <p:nvPr>
            <p:ph type="body" idx="1"/>
          </p:nvPr>
        </p:nvSpPr>
        <p:spPr>
          <a:xfrm>
            <a:off x="0" y="1535113"/>
            <a:ext cx="4040188" cy="639762"/>
          </a:xfrm>
        </p:spPr>
        <p:txBody>
          <a:bodyPr anchor="t"/>
          <a:lstStyle/>
          <a:p>
            <a:pPr algn="ctr"/>
            <a:r>
              <a:rPr lang="en-US" b="0" dirty="0" smtClean="0">
                <a:latin typeface="Times New Roman" panose="02020603050405020304" pitchFamily="18" charset="0"/>
                <a:cs typeface="Times New Roman" panose="02020603050405020304" pitchFamily="18" charset="0"/>
              </a:rPr>
              <a:t>CSD FACILITY</a:t>
            </a:r>
            <a:endParaRPr lang="en-US" b="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 y="2174875"/>
            <a:ext cx="4038600" cy="4378325"/>
          </a:xfrm>
        </p:spPr>
        <p:txBody>
          <a:bodyPr/>
          <a:lstStyle/>
          <a:p>
            <a:r>
              <a:rPr lang="en-US" sz="2000" dirty="0" smtClean="0">
                <a:latin typeface="Times New Roman" panose="02020603050405020304" pitchFamily="18" charset="0"/>
                <a:cs typeface="Times New Roman" panose="02020603050405020304" pitchFamily="18" charset="0"/>
              </a:rPr>
              <a:t>PLANNING/PERMITTING</a:t>
            </a:r>
          </a:p>
          <a:p>
            <a:pPr lvl="1">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$ 2 MILLION</a:t>
            </a:r>
          </a:p>
          <a:p>
            <a:r>
              <a:rPr lang="en-US" sz="2000" dirty="0" smtClean="0">
                <a:latin typeface="Times New Roman" panose="02020603050405020304" pitchFamily="18" charset="0"/>
                <a:cs typeface="Times New Roman" panose="02020603050405020304" pitchFamily="18" charset="0"/>
              </a:rPr>
              <a:t>CONSTRUCTION</a:t>
            </a:r>
          </a:p>
          <a:p>
            <a:pPr lvl="1">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$18 MILLION</a:t>
            </a:r>
            <a:endParaRPr lang="en-US"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CSD PORTION = $20 MILLION</a:t>
            </a:r>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COMPLETION – 36 MONTHS</a:t>
            </a:r>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NOT INCLUDED</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PROJECT MANAGEMENT</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PROPERTY ACQUISITION</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ADVANCED WATER TREATMENT</a:t>
            </a:r>
          </a:p>
          <a:p>
            <a:pPr lvl="1">
              <a:buFont typeface="Arial" panose="020B0604020202020204" pitchFamily="34" charset="0"/>
              <a:buChar char="•"/>
            </a:pPr>
            <a:endParaRPr lang="en-US" sz="16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MONTHLY RATE $104</a:t>
            </a:r>
            <a:endParaRPr lang="en-US"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sz="quarter" idx="3"/>
          </p:nvPr>
        </p:nvSpPr>
        <p:spPr/>
        <p:txBody>
          <a:bodyPr anchor="t"/>
          <a:lstStyle/>
          <a:p>
            <a:pPr algn="ctr"/>
            <a:r>
              <a:rPr lang="en-US" b="0" dirty="0" smtClean="0">
                <a:latin typeface="Times New Roman" panose="02020603050405020304" pitchFamily="18" charset="0"/>
                <a:cs typeface="Times New Roman" panose="02020603050405020304" pitchFamily="18" charset="0"/>
              </a:rPr>
              <a:t>CMB FACILITY</a:t>
            </a:r>
          </a:p>
        </p:txBody>
      </p:sp>
      <p:sp>
        <p:nvSpPr>
          <p:cNvPr id="5" name="Content Placeholder 4"/>
          <p:cNvSpPr>
            <a:spLocks noGrp="1"/>
          </p:cNvSpPr>
          <p:nvPr>
            <p:ph sz="quarter" idx="4"/>
          </p:nvPr>
        </p:nvSpPr>
        <p:spPr>
          <a:xfrm>
            <a:off x="4572000" y="2174874"/>
            <a:ext cx="4114801" cy="4606926"/>
          </a:xfrm>
        </p:spPr>
        <p:txBody>
          <a:bodyPr>
            <a:normAutofit lnSpcReduction="10000"/>
          </a:bodyPr>
          <a:lstStyle/>
          <a:p>
            <a:r>
              <a:rPr lang="en-US" sz="2000" dirty="0" smtClean="0">
                <a:latin typeface="Times New Roman" panose="02020603050405020304" pitchFamily="18" charset="0"/>
                <a:cs typeface="Times New Roman" panose="02020603050405020304" pitchFamily="18" charset="0"/>
              </a:rPr>
              <a:t>PLANNING/PERMITTING</a:t>
            </a:r>
          </a:p>
          <a:p>
            <a:pPr lvl="1"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$ 4.7 MILLION (CSD&amp;CMB)</a:t>
            </a:r>
          </a:p>
          <a:p>
            <a:r>
              <a:rPr lang="en-US" sz="2000" dirty="0" smtClean="0">
                <a:latin typeface="Times New Roman" panose="02020603050405020304" pitchFamily="18" charset="0"/>
                <a:cs typeface="Times New Roman" panose="02020603050405020304" pitchFamily="18" charset="0"/>
              </a:rPr>
              <a:t>CONSTRUCTION</a:t>
            </a:r>
          </a:p>
          <a:p>
            <a:pPr lvl="1">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$ 74 MILLION (CSD&amp;CMB)</a:t>
            </a:r>
            <a:endParaRPr lang="en-US"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CSD PORTION = $22 MILLION</a:t>
            </a:r>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COMPLETION – 48+ MONTHS </a:t>
            </a:r>
            <a:endParaRPr lang="en-US"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NOT </a:t>
            </a:r>
            <a:r>
              <a:rPr lang="en-US" sz="2000" dirty="0" smtClean="0">
                <a:latin typeface="Times New Roman" panose="02020603050405020304" pitchFamily="18" charset="0"/>
                <a:cs typeface="Times New Roman" panose="02020603050405020304" pitchFamily="18" charset="0"/>
              </a:rPr>
              <a:t>INCLUDED</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PROJECT MANAGEMENT</a:t>
            </a:r>
            <a:endParaRPr lang="en-US" sz="1600"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PROPERTY ACQUISITION</a:t>
            </a:r>
          </a:p>
          <a:p>
            <a:pPr lvl="1">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ADVANCED WATER </a:t>
            </a:r>
            <a:r>
              <a:rPr lang="en-US" sz="1600" dirty="0" smtClean="0">
                <a:latin typeface="Times New Roman" panose="02020603050405020304" pitchFamily="18" charset="0"/>
                <a:cs typeface="Times New Roman" panose="02020603050405020304" pitchFamily="18" charset="0"/>
              </a:rPr>
              <a:t>TREATMENT</a:t>
            </a:r>
          </a:p>
          <a:p>
            <a:pPr marL="857250" lvl="2" indent="0">
              <a:buNone/>
            </a:pPr>
            <a:r>
              <a:rPr lang="en-US" sz="1400" dirty="0" smtClean="0">
                <a:latin typeface="Times New Roman" panose="02020603050405020304" pitchFamily="18" charset="0"/>
                <a:cs typeface="Times New Roman" panose="02020603050405020304" pitchFamily="18" charset="0"/>
              </a:rPr>
              <a:t>( CMB ESTIMATE = $28 MILLION )</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GETTING THE TREATED EFFLUENT BACK TO CAYUCOS</a:t>
            </a:r>
          </a:p>
          <a:p>
            <a:pPr marL="400050"/>
            <a:r>
              <a:rPr lang="en-US" dirty="0" smtClean="0">
                <a:latin typeface="Times New Roman" panose="02020603050405020304" pitchFamily="18" charset="0"/>
                <a:cs typeface="Times New Roman" panose="02020603050405020304" pitchFamily="18" charset="0"/>
              </a:rPr>
              <a:t>MONTHLY RATE $104++</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0502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CAYUCOS LOOKING FORWARD</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sz="2000" dirty="0" smtClean="0">
                <a:latin typeface="Times New Roman" panose="02020603050405020304" pitchFamily="18" charset="0"/>
                <a:cs typeface="Times New Roman" panose="02020603050405020304" pitchFamily="18" charset="0"/>
              </a:rPr>
              <a:t>COMMUNITY SUSTAINABILITY</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INDIRECT POTABLE REUSE</a:t>
            </a:r>
          </a:p>
          <a:p>
            <a:pPr lvl="2"/>
            <a:r>
              <a:rPr lang="en-US" sz="1600" dirty="0" smtClean="0">
                <a:latin typeface="Times New Roman" panose="02020603050405020304" pitchFamily="18" charset="0"/>
                <a:cs typeface="Times New Roman" panose="02020603050405020304" pitchFamily="18" charset="0"/>
              </a:rPr>
              <a:t>REVITALIZE AGRICULTURE</a:t>
            </a:r>
          </a:p>
          <a:p>
            <a:pPr lvl="2"/>
            <a:r>
              <a:rPr lang="en-US" sz="1600" dirty="0" smtClean="0">
                <a:latin typeface="Times New Roman" panose="02020603050405020304" pitchFamily="18" charset="0"/>
                <a:cs typeface="Times New Roman" panose="02020603050405020304" pitchFamily="18" charset="0"/>
              </a:rPr>
              <a:t>PARKS, OPENSPACE USE</a:t>
            </a:r>
          </a:p>
          <a:p>
            <a:pPr lvl="2"/>
            <a:r>
              <a:rPr lang="en-US" sz="1600" dirty="0" smtClean="0">
                <a:latin typeface="Times New Roman" panose="02020603050405020304" pitchFamily="18" charset="0"/>
                <a:cs typeface="Times New Roman" panose="02020603050405020304" pitchFamily="18" charset="0"/>
              </a:rPr>
              <a:t>SALT WATER BUFFER</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DIRECT POTABLE REUSE</a:t>
            </a:r>
          </a:p>
          <a:p>
            <a:pPr lvl="2"/>
            <a:r>
              <a:rPr lang="en-US" sz="1600" dirty="0" smtClean="0">
                <a:latin typeface="Times New Roman" panose="02020603050405020304" pitchFamily="18" charset="0"/>
                <a:cs typeface="Times New Roman" panose="02020603050405020304" pitchFamily="18" charset="0"/>
              </a:rPr>
              <a:t>SURFACE WATER AUGMENTATION</a:t>
            </a:r>
          </a:p>
          <a:p>
            <a:pPr lvl="2"/>
            <a:r>
              <a:rPr lang="en-US" sz="1600" dirty="0" smtClean="0">
                <a:latin typeface="Times New Roman" panose="02020603050405020304" pitchFamily="18" charset="0"/>
                <a:cs typeface="Times New Roman" panose="02020603050405020304" pitchFamily="18" charset="0"/>
              </a:rPr>
              <a:t>POTABLE WATER SYSTEM</a:t>
            </a:r>
          </a:p>
          <a:p>
            <a:pPr marL="0" indent="0">
              <a:buNone/>
            </a:pP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OWNERSHIP</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LAND = 100% CSD</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FACILITY AND CAPACITY = 100% CSD</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TREATED EFFLUENT = 100% CSD</a:t>
            </a:r>
          </a:p>
          <a:p>
            <a:pPr marL="0" indent="0">
              <a:buNone/>
            </a:pP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LOCAL GOVERNANCE</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TREATED EFFLUENT</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OPERATIONAL COSTS</a:t>
            </a:r>
          </a:p>
          <a:p>
            <a:pPr lvl="1">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MONTHLY RATE  </a:t>
            </a:r>
          </a:p>
          <a:p>
            <a:pPr lvl="1">
              <a:buFont typeface="Arial" panose="020B0604020202020204" pitchFamily="34" charset="0"/>
              <a:buChar char="•"/>
            </a:pPr>
            <a:endParaRPr lang="en-US" sz="1600" dirty="0" smtClean="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en-US" sz="1600" dirty="0" smtClean="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867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415</TotalTime>
  <Words>220</Words>
  <Application>Microsoft Office PowerPoint</Application>
  <PresentationFormat>On-screen Show (4:3)</PresentationFormat>
  <Paragraphs>86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CAYUCOS TOWN MEETING</vt:lpstr>
      <vt:lpstr>CURRENT BUSINESS RELATIONSHIP</vt:lpstr>
      <vt:lpstr>FUTURE BUSINESS RELATIONSHIP</vt:lpstr>
      <vt:lpstr>ALTERNATE SITE HISTORY</vt:lpstr>
      <vt:lpstr>PRELIMINARY COSTS CSD vs CMB</vt:lpstr>
      <vt:lpstr>CAYUCOS LOOKING FORWARD</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BUSINESS RELATIONSHIP</dc:title>
  <dc:creator>Rick Koon</dc:creator>
  <cp:lastModifiedBy>Danielle Crawford</cp:lastModifiedBy>
  <cp:revision>23</cp:revision>
  <cp:lastPrinted>2015-04-23T23:24:52Z</cp:lastPrinted>
  <dcterms:created xsi:type="dcterms:W3CDTF">2015-04-20T22:20:53Z</dcterms:created>
  <dcterms:modified xsi:type="dcterms:W3CDTF">2015-12-24T19:13:45Z</dcterms:modified>
</cp:coreProperties>
</file>