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5"/>
  </p:notesMasterIdLst>
  <p:handoutMasterIdLst>
    <p:handoutMasterId r:id="rId36"/>
  </p:handoutMasterIdLst>
  <p:sldIdLst>
    <p:sldId id="380" r:id="rId2"/>
    <p:sldId id="381" r:id="rId3"/>
    <p:sldId id="384" r:id="rId4"/>
    <p:sldId id="393" r:id="rId5"/>
    <p:sldId id="397" r:id="rId6"/>
    <p:sldId id="402" r:id="rId7"/>
    <p:sldId id="394" r:id="rId8"/>
    <p:sldId id="403" r:id="rId9"/>
    <p:sldId id="404" r:id="rId10"/>
    <p:sldId id="322" r:id="rId11"/>
    <p:sldId id="405" r:id="rId12"/>
    <p:sldId id="400" r:id="rId13"/>
    <p:sldId id="406" r:id="rId14"/>
    <p:sldId id="376" r:id="rId15"/>
    <p:sldId id="360" r:id="rId16"/>
    <p:sldId id="398" r:id="rId17"/>
    <p:sldId id="323" r:id="rId18"/>
    <p:sldId id="326" r:id="rId19"/>
    <p:sldId id="401" r:id="rId20"/>
    <p:sldId id="410" r:id="rId21"/>
    <p:sldId id="411" r:id="rId22"/>
    <p:sldId id="409" r:id="rId23"/>
    <p:sldId id="407" r:id="rId24"/>
    <p:sldId id="412" r:id="rId25"/>
    <p:sldId id="415" r:id="rId26"/>
    <p:sldId id="416" r:id="rId27"/>
    <p:sldId id="414" r:id="rId28"/>
    <p:sldId id="389" r:id="rId29"/>
    <p:sldId id="372" r:id="rId30"/>
    <p:sldId id="328" r:id="rId31"/>
    <p:sldId id="373" r:id="rId32"/>
    <p:sldId id="354" r:id="rId33"/>
    <p:sldId id="379" r:id="rId34"/>
  </p:sldIdLst>
  <p:sldSz cx="9144000" cy="6858000" type="screen4x3"/>
  <p:notesSz cx="7077075" cy="9363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9" userDrawn="1">
          <p15:clr>
            <a:srgbClr val="A4A3A4"/>
          </p15:clr>
        </p15:guide>
        <p15:guide id="2" pos="222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996600"/>
    <a:srgbClr val="663300"/>
    <a:srgbClr val="FFFF99"/>
    <a:srgbClr val="CC3300"/>
    <a:srgbClr val="003366"/>
    <a:srgbClr val="FFFFFF"/>
    <a:srgbClr val="CC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05" autoAdjust="0"/>
    <p:restoredTop sz="94660"/>
  </p:normalViewPr>
  <p:slideViewPr>
    <p:cSldViewPr>
      <p:cViewPr varScale="1">
        <p:scale>
          <a:sx n="112" d="100"/>
          <a:sy n="112" d="100"/>
        </p:scale>
        <p:origin x="164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1686" y="66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16037" y="209527"/>
            <a:ext cx="3907136" cy="512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0" tIns="47111" rIns="94220" bIns="47111" numCol="1" anchor="ctr" anchorCtr="0" compatLnSpc="1">
            <a:prstTxWarp prst="textNoShape">
              <a:avLst/>
            </a:prstTxWarp>
          </a:bodyPr>
          <a:lstStyle>
            <a:lvl1pPr defTabSz="940794" eaLnBrk="1" hangingPunct="1">
              <a:defRPr sz="1200" i="1">
                <a:latin typeface="Times New Roman" pitchFamily="18" charset="0"/>
              </a:defRPr>
            </a:lvl1pPr>
          </a:lstStyle>
          <a:p>
            <a:r>
              <a:rPr lang="en-US" dirty="0"/>
              <a:t>Cayucos Sanitary District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639223" y="209527"/>
            <a:ext cx="1774375" cy="512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0" tIns="47111" rIns="94220" bIns="47111" numCol="1" anchor="ctr" anchorCtr="0" compatLnSpc="1">
            <a:prstTxWarp prst="textNoShape">
              <a:avLst/>
            </a:prstTxWarp>
          </a:bodyPr>
          <a:lstStyle>
            <a:lvl1pPr algn="r" defTabSz="940794" eaLnBrk="1" hangingPunct="1">
              <a:defRPr sz="1200" i="1">
                <a:latin typeface="Times New Roman" pitchFamily="18" charset="0"/>
              </a:defRPr>
            </a:lvl1pPr>
          </a:lstStyle>
          <a:p>
            <a:r>
              <a:rPr lang="en-US" dirty="0"/>
              <a:t>July 21, 2022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382290" y="8740818"/>
            <a:ext cx="3178748" cy="46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0" tIns="47111" rIns="94220" bIns="47111" numCol="1" anchor="ctr" anchorCtr="0" compatLnSpc="1">
            <a:prstTxWarp prst="textNoShape">
              <a:avLst/>
            </a:prstTxWarp>
          </a:bodyPr>
          <a:lstStyle>
            <a:lvl1pPr algn="r" defTabSz="940794" eaLnBrk="1" hangingPunct="1">
              <a:defRPr sz="1200">
                <a:latin typeface="Times New Roman" pitchFamily="18" charset="0"/>
              </a:defRPr>
            </a:lvl1pPr>
          </a:lstStyle>
          <a:p>
            <a:fld id="{466756D6-CE19-4970-AB6C-D75B043B11AD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D3D3942-6852-4E93-AE14-541FC78D55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037" y="8630457"/>
            <a:ext cx="1821180" cy="577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1160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88996" cy="46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82" tIns="46340" rIns="92682" bIns="46340" numCol="1" anchor="t" anchorCtr="0" compatLnSpc="1">
            <a:prstTxWarp prst="textNoShape">
              <a:avLst/>
            </a:prstTxWarp>
          </a:bodyPr>
          <a:lstStyle>
            <a:lvl1pPr defTabSz="926368">
              <a:defRPr sz="1200"/>
            </a:lvl1pPr>
          </a:lstStyle>
          <a:p>
            <a:r>
              <a:rPr lang="en-US" dirty="0"/>
              <a:t>Cayucos Sanitary District 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5374" y="1"/>
            <a:ext cx="3087390" cy="46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82" tIns="46340" rIns="92682" bIns="46340" numCol="1" anchor="t" anchorCtr="0" compatLnSpc="1">
            <a:prstTxWarp prst="textNoShape">
              <a:avLst/>
            </a:prstTxWarp>
          </a:bodyPr>
          <a:lstStyle>
            <a:lvl1pPr algn="r" defTabSz="926368">
              <a:defRPr sz="1200"/>
            </a:lvl1pPr>
          </a:lstStyle>
          <a:p>
            <a:r>
              <a:rPr lang="en-US" dirty="0"/>
              <a:t>July 21, 2022</a:t>
            </a:r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4113" y="690563"/>
            <a:ext cx="4714875" cy="35369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6378" y="4455788"/>
            <a:ext cx="5172944" cy="4230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82" tIns="46340" rIns="92682" bIns="463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914775"/>
            <a:ext cx="3088996" cy="46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82" tIns="46340" rIns="92682" bIns="46340" numCol="1" anchor="b" anchorCtr="0" compatLnSpc="1">
            <a:prstTxWarp prst="textNoShape">
              <a:avLst/>
            </a:prstTxWarp>
          </a:bodyPr>
          <a:lstStyle>
            <a:lvl1pPr defTabSz="926368">
              <a:defRPr sz="1200"/>
            </a:lvl1pPr>
          </a:lstStyle>
          <a:p>
            <a:endParaRPr lang="en-US" dirty="0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5374" y="8914775"/>
            <a:ext cx="3087390" cy="461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82" tIns="46340" rIns="92682" bIns="46340" numCol="1" anchor="b" anchorCtr="0" compatLnSpc="1">
            <a:prstTxWarp prst="textNoShape">
              <a:avLst/>
            </a:prstTxWarp>
          </a:bodyPr>
          <a:lstStyle>
            <a:lvl1pPr algn="r" defTabSz="926368">
              <a:defRPr sz="1200"/>
            </a:lvl1pPr>
          </a:lstStyle>
          <a:p>
            <a:fld id="{319421D5-4958-446B-A47B-EC92534921C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55967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Cayucos Sanitary District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 dirty="0"/>
              <a:t>July 21, 2022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A6BD4B-21C7-4A76-8B46-B75E198E68F2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630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defTabSz="945601">
              <a:defRPr sz="2000">
                <a:solidFill>
                  <a:schemeClr val="tx1"/>
                </a:solidFill>
                <a:latin typeface="Arial" charset="0"/>
              </a:defRPr>
            </a:lvl1pPr>
            <a:lvl2pPr marL="750071" indent="-288489" defTabSz="945601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53954" indent="-230791" defTabSz="945601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15536" indent="-230791" defTabSz="945601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77119" indent="-230791" defTabSz="945601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38700" indent="-230791" defTabSz="94560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3000281" indent="-230791" defTabSz="94560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61863" indent="-230791" defTabSz="94560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923445" indent="-230791" defTabSz="94560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200" dirty="0">
                <a:latin typeface="Tahoma" pitchFamily="34" charset="0"/>
              </a:rPr>
              <a:t>Cayucos Sanitary District 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45601">
              <a:defRPr sz="2000">
                <a:solidFill>
                  <a:schemeClr val="tx1"/>
                </a:solidFill>
                <a:latin typeface="Arial" charset="0"/>
              </a:defRPr>
            </a:lvl1pPr>
            <a:lvl2pPr marL="750071" indent="-288489" defTabSz="945601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53954" indent="-230791" defTabSz="945601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15536" indent="-230791" defTabSz="945601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77119" indent="-230791" defTabSz="945601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38700" indent="-230791" defTabSz="94560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3000281" indent="-230791" defTabSz="94560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61863" indent="-230791" defTabSz="94560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923445" indent="-230791" defTabSz="94560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200" dirty="0">
                <a:latin typeface="Tahoma" pitchFamily="34" charset="0"/>
              </a:rPr>
              <a:t>July 21, 2022</a:t>
            </a:r>
          </a:p>
        </p:txBody>
      </p:sp>
      <p:sp>
        <p:nvSpPr>
          <p:cNvPr id="13414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45601">
              <a:defRPr sz="2000">
                <a:solidFill>
                  <a:schemeClr val="tx1"/>
                </a:solidFill>
                <a:latin typeface="Arial" charset="0"/>
              </a:defRPr>
            </a:lvl1pPr>
            <a:lvl2pPr marL="750071" indent="-288489" defTabSz="945601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53954" indent="-230791" defTabSz="945601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15536" indent="-230791" defTabSz="945601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77119" indent="-230791" defTabSz="945601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38700" indent="-230791" defTabSz="94560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3000281" indent="-230791" defTabSz="94560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61863" indent="-230791" defTabSz="94560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923445" indent="-230791" defTabSz="94560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sz="1200" dirty="0">
              <a:latin typeface="Tahoma" pitchFamily="34" charset="0"/>
            </a:endParaRPr>
          </a:p>
        </p:txBody>
      </p:sp>
      <p:sp>
        <p:nvSpPr>
          <p:cNvPr id="1341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5601">
              <a:defRPr sz="2000">
                <a:solidFill>
                  <a:schemeClr val="tx1"/>
                </a:solidFill>
                <a:latin typeface="Arial" charset="0"/>
              </a:defRPr>
            </a:lvl1pPr>
            <a:lvl2pPr marL="750071" indent="-288489" defTabSz="945601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53954" indent="-230791" defTabSz="945601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15536" indent="-230791" defTabSz="945601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77119" indent="-230791" defTabSz="945601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38700" indent="-230791" defTabSz="94560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3000281" indent="-230791" defTabSz="94560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61863" indent="-230791" defTabSz="94560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923445" indent="-230791" defTabSz="94560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96B3B2AA-0585-40BA-97D3-BC4101015B4A}" type="slidenum">
              <a:rPr lang="en-US" altLang="en-US" sz="1200">
                <a:latin typeface="Tahoma" pitchFamily="34" charset="0"/>
              </a:rPr>
              <a:pPr/>
              <a:t>33</a:t>
            </a:fld>
            <a:endParaRPr lang="en-US" altLang="en-US" sz="1200" dirty="0">
              <a:latin typeface="Tahoma" pitchFamily="34" charset="0"/>
            </a:endParaRPr>
          </a:p>
        </p:txBody>
      </p:sp>
      <p:sp>
        <p:nvSpPr>
          <p:cNvPr id="1341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44600" y="712788"/>
            <a:ext cx="4875213" cy="3657600"/>
          </a:xfrm>
          <a:ln/>
        </p:spPr>
      </p:sp>
      <p:sp>
        <p:nvSpPr>
          <p:cNvPr id="1341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9727" y="4612692"/>
            <a:ext cx="5407348" cy="4369328"/>
          </a:xfrm>
          <a:noFill/>
        </p:spPr>
        <p:txBody>
          <a:bodyPr/>
          <a:lstStyle/>
          <a:p>
            <a:r>
              <a:rPr lang="en-US" altLang="en-US" dirty="0"/>
              <a:t>KEN</a:t>
            </a:r>
          </a:p>
        </p:txBody>
      </p:sp>
    </p:spTree>
    <p:extLst>
      <p:ext uri="{BB962C8B-B14F-4D97-AF65-F5344CB8AC3E}">
        <p14:creationId xmlns:p14="http://schemas.microsoft.com/office/powerpoint/2010/main" val="5485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2"/>
          <p:cNvGrpSpPr>
            <a:grpSpLocks/>
          </p:cNvGrpSpPr>
          <p:nvPr/>
        </p:nvGrpSpPr>
        <p:grpSpPr bwMode="auto">
          <a:xfrm>
            <a:off x="0" y="0"/>
            <a:ext cx="9142413" cy="6858000"/>
            <a:chOff x="0" y="0"/>
            <a:chExt cx="5759" cy="4320"/>
          </a:xfrm>
        </p:grpSpPr>
        <p:sp>
          <p:nvSpPr>
            <p:cNvPr id="38915" name="Rectangle 3"/>
            <p:cNvSpPr>
              <a:spLocks noChangeArrowheads="1"/>
            </p:cNvSpPr>
            <p:nvPr/>
          </p:nvSpPr>
          <p:spPr bwMode="ltGray">
            <a:xfrm>
              <a:off x="0" y="0"/>
              <a:ext cx="910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38916" name="Group 4"/>
            <p:cNvGrpSpPr>
              <a:grpSpLocks/>
            </p:cNvGrpSpPr>
            <p:nvPr/>
          </p:nvGrpSpPr>
          <p:grpSpPr bwMode="auto">
            <a:xfrm>
              <a:off x="381" y="2280"/>
              <a:ext cx="5369" cy="48"/>
              <a:chOff x="381" y="2280"/>
              <a:chExt cx="5369" cy="48"/>
            </a:xfrm>
          </p:grpSpPr>
          <p:sp>
            <p:nvSpPr>
              <p:cNvPr id="38917" name="Line 5"/>
              <p:cNvSpPr>
                <a:spLocks noChangeShapeType="1"/>
              </p:cNvSpPr>
              <p:nvPr/>
            </p:nvSpPr>
            <p:spPr bwMode="ltGray">
              <a:xfrm>
                <a:off x="381" y="2328"/>
                <a:ext cx="5369" cy="0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918" name="Line 6"/>
              <p:cNvSpPr>
                <a:spLocks noChangeShapeType="1"/>
              </p:cNvSpPr>
              <p:nvPr/>
            </p:nvSpPr>
            <p:spPr bwMode="ltGray">
              <a:xfrm>
                <a:off x="381" y="2280"/>
                <a:ext cx="5369" cy="0"/>
              </a:xfrm>
              <a:prstGeom prst="line">
                <a:avLst/>
              </a:prstGeom>
              <a:noFill/>
              <a:ln w="76200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38919" name="Rectangle 7"/>
            <p:cNvSpPr>
              <a:spLocks noChangeArrowheads="1"/>
            </p:cNvSpPr>
            <p:nvPr/>
          </p:nvSpPr>
          <p:spPr bwMode="ltGray">
            <a:xfrm>
              <a:off x="384" y="960"/>
              <a:ext cx="5375" cy="384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38920" name="Rectangle 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8923" name="Rectangle 1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8924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00800"/>
            <a:ext cx="1371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chemeClr val="bg1"/>
                </a:solidFill>
              </a:defRPr>
            </a:lvl1pPr>
          </a:lstStyle>
          <a:p>
            <a:fld id="{C4D9DD28-B3DB-4549-B3CE-C075F373817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368246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34188" y="266700"/>
            <a:ext cx="2081212" cy="56769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0550" y="266700"/>
            <a:ext cx="6091238" cy="56769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837973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122222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325493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1790700"/>
            <a:ext cx="3810000" cy="4152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790700"/>
            <a:ext cx="3810000" cy="4152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29028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057313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451378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519332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264773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471703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2"/>
          <p:cNvGrpSpPr>
            <a:grpSpLocks/>
          </p:cNvGrpSpPr>
          <p:nvPr/>
        </p:nvGrpSpPr>
        <p:grpSpPr bwMode="auto">
          <a:xfrm>
            <a:off x="0" y="0"/>
            <a:ext cx="9128125" cy="6858000"/>
            <a:chOff x="0" y="0"/>
            <a:chExt cx="5750" cy="4320"/>
          </a:xfrm>
        </p:grpSpPr>
        <p:sp>
          <p:nvSpPr>
            <p:cNvPr id="37891" name="Rectangle 3"/>
            <p:cNvSpPr>
              <a:spLocks noChangeArrowheads="1"/>
            </p:cNvSpPr>
            <p:nvPr/>
          </p:nvSpPr>
          <p:spPr bwMode="ltGray">
            <a:xfrm>
              <a:off x="0" y="0"/>
              <a:ext cx="910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37892" name="Group 4"/>
            <p:cNvGrpSpPr>
              <a:grpSpLocks/>
            </p:cNvGrpSpPr>
            <p:nvPr/>
          </p:nvGrpSpPr>
          <p:grpSpPr bwMode="auto">
            <a:xfrm>
              <a:off x="381" y="888"/>
              <a:ext cx="5369" cy="48"/>
              <a:chOff x="381" y="888"/>
              <a:chExt cx="5369" cy="48"/>
            </a:xfrm>
          </p:grpSpPr>
          <p:sp>
            <p:nvSpPr>
              <p:cNvPr id="37893" name="Line 5"/>
              <p:cNvSpPr>
                <a:spLocks noChangeShapeType="1"/>
              </p:cNvSpPr>
              <p:nvPr/>
            </p:nvSpPr>
            <p:spPr bwMode="ltGray">
              <a:xfrm>
                <a:off x="381" y="936"/>
                <a:ext cx="5369" cy="0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894" name="Line 6"/>
              <p:cNvSpPr>
                <a:spLocks noChangeShapeType="1"/>
              </p:cNvSpPr>
              <p:nvPr/>
            </p:nvSpPr>
            <p:spPr bwMode="ltGray">
              <a:xfrm>
                <a:off x="381" y="888"/>
                <a:ext cx="5369" cy="0"/>
              </a:xfrm>
              <a:prstGeom prst="line">
                <a:avLst/>
              </a:prstGeom>
              <a:noFill/>
              <a:ln w="76200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</p:grpSp>
      <p:sp>
        <p:nvSpPr>
          <p:cNvPr id="3789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90550" y="266700"/>
            <a:ext cx="7791450" cy="11049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790700"/>
            <a:ext cx="7772400" cy="415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789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0" y="64008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fld id="{A0EC6568-F83B-4BC2-A892-747E7CDCB10E}" type="slidenum">
              <a:rPr lang="en-US" sz="1400" b="1">
                <a:solidFill>
                  <a:schemeClr val="bg1"/>
                </a:solidFill>
              </a:rPr>
              <a:pPr algn="ctr"/>
              <a:t>‹#›</a:t>
            </a:fld>
            <a:endParaRPr lang="en-US" sz="1400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>
    <p:rand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v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B35764BC-8925-4F14-B014-9B5A95DF3F6F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691119" y="2286000"/>
            <a:ext cx="6934200" cy="1143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sz="4000" dirty="0"/>
              <a:t>Mission Country Disposal</a:t>
            </a:r>
            <a:br>
              <a:rPr lang="en-US" sz="4000" dirty="0"/>
            </a:br>
            <a:r>
              <a:rPr lang="en-US" sz="4000" dirty="0"/>
              <a:t>Rate Review</a:t>
            </a:r>
            <a:endParaRPr lang="en-US" sz="4000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31382E-EBB3-4FF7-B60C-2511E5FEA8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5323224"/>
            <a:ext cx="3798137" cy="1207113"/>
          </a:xfrm>
          <a:prstGeom prst="rect">
            <a:avLst/>
          </a:prstGeom>
        </p:spPr>
      </p:pic>
      <p:sp>
        <p:nvSpPr>
          <p:cNvPr id="11" name="Rectangle 3">
            <a:extLst>
              <a:ext uri="{FF2B5EF4-FFF2-40B4-BE49-F238E27FC236}">
                <a16:creationId xmlns:a16="http://schemas.microsoft.com/office/drawing/2014/main" id="{C3FD3F38-DC17-4692-ACC2-6BFAF9A89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999423"/>
            <a:ext cx="5486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/>
            <a:r>
              <a:rPr lang="en-US" kern="0" dirty="0"/>
              <a:t>July 21, 2022</a:t>
            </a:r>
            <a:endParaRPr lang="en-US" sz="2000" kern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0983DE-8DE3-1B93-6D55-1D6833F30E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6519" y="327663"/>
            <a:ext cx="5257800" cy="1053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678813"/>
      </p:ext>
    </p:extLst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980" y="1676400"/>
            <a:ext cx="8001000" cy="4914900"/>
          </a:xfrm>
        </p:spPr>
        <p:txBody>
          <a:bodyPr/>
          <a:lstStyle/>
          <a:p>
            <a:r>
              <a:rPr lang="en-US" sz="2800" dirty="0"/>
              <a:t>Complete application.</a:t>
            </a:r>
          </a:p>
          <a:p>
            <a:pPr lvl="1">
              <a:spcBef>
                <a:spcPts val="1200"/>
              </a:spcBef>
            </a:pPr>
            <a:r>
              <a:rPr lang="en-US" sz="2400" dirty="0"/>
              <a:t>Initially submitted October 20, 2021</a:t>
            </a:r>
          </a:p>
          <a:p>
            <a:pPr lvl="1">
              <a:spcBef>
                <a:spcPts val="1200"/>
              </a:spcBef>
            </a:pPr>
            <a:r>
              <a:rPr lang="en-US" sz="2400" dirty="0"/>
              <a:t>Revised March 24, 2022</a:t>
            </a:r>
          </a:p>
          <a:p>
            <a:pPr>
              <a:spcBef>
                <a:spcPts val="900"/>
              </a:spcBef>
            </a:pPr>
            <a:r>
              <a:rPr lang="en-US" sz="2800" dirty="0"/>
              <a:t>Comprehensive level of service – curbside trash, recycling and green waste – at competitive rates compared with similar communities.</a:t>
            </a:r>
          </a:p>
          <a:p>
            <a:pPr>
              <a:spcBef>
                <a:spcPts val="900"/>
              </a:spcBef>
            </a:pPr>
            <a:r>
              <a:rPr lang="en-US" sz="2800" dirty="0"/>
              <a:t>Need for updated rate-setting methodology.</a:t>
            </a:r>
          </a:p>
          <a:p>
            <a:pPr>
              <a:spcBef>
                <a:spcPts val="900"/>
              </a:spcBef>
            </a:pPr>
            <a:r>
              <a:rPr lang="en-US" sz="2800" dirty="0"/>
              <a:t>Temporary delayed rate increase.</a:t>
            </a:r>
          </a:p>
        </p:txBody>
      </p:sp>
    </p:spTree>
    <p:extLst>
      <p:ext uri="{BB962C8B-B14F-4D97-AF65-F5344CB8AC3E}">
        <p14:creationId xmlns:p14="http://schemas.microsoft.com/office/powerpoint/2010/main" val="3411156355"/>
      </p:ext>
    </p:extLst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BD5AE-C372-283B-3F60-29A883C23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Delayed for Several Reasons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FCF45-588A-B1B7-8937-D363771027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1822174"/>
            <a:ext cx="3733800" cy="4502426"/>
          </a:xfrm>
        </p:spPr>
        <p:txBody>
          <a:bodyPr/>
          <a:lstStyle/>
          <a:p>
            <a:r>
              <a:rPr lang="en-US" dirty="0"/>
              <a:t>Background</a:t>
            </a:r>
          </a:p>
          <a:p>
            <a:pPr lvl="1"/>
            <a:r>
              <a:rPr lang="en-US" dirty="0"/>
              <a:t>120-day review period from application envisioned in Rate Manual</a:t>
            </a:r>
          </a:p>
          <a:p>
            <a:pPr lvl="2"/>
            <a:r>
              <a:rPr lang="en-US" sz="2200" dirty="0"/>
              <a:t>Retroactivity allowed beyond this.</a:t>
            </a:r>
          </a:p>
          <a:p>
            <a:pPr lvl="1"/>
            <a:r>
              <a:rPr lang="en-US" dirty="0"/>
              <a:t>On its surface, this would imply March 1 retro start date.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6B9A80-32D4-F238-DAFB-E6386BA921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53000" y="1790700"/>
            <a:ext cx="3962400" cy="4152900"/>
          </a:xfrm>
        </p:spPr>
        <p:txBody>
          <a:bodyPr/>
          <a:lstStyle/>
          <a:p>
            <a:r>
              <a:rPr lang="en-US" dirty="0"/>
              <a:t>Delay Factors</a:t>
            </a:r>
          </a:p>
          <a:p>
            <a:pPr lvl="1"/>
            <a:r>
              <a:rPr lang="en-US" dirty="0"/>
              <a:t>Proposition 218 notice requirements</a:t>
            </a:r>
          </a:p>
          <a:p>
            <a:pPr lvl="1"/>
            <a:r>
              <a:rPr lang="en-US" dirty="0"/>
              <a:t>IWMA rates</a:t>
            </a:r>
          </a:p>
          <a:p>
            <a:pPr lvl="2"/>
            <a:r>
              <a:rPr lang="en-US" dirty="0"/>
              <a:t>5.4% effective 7-1-22</a:t>
            </a:r>
          </a:p>
          <a:p>
            <a:pPr lvl="1"/>
            <a:r>
              <a:rPr lang="en-US" dirty="0"/>
              <a:t>MCD very responsive but complex review</a:t>
            </a:r>
          </a:p>
          <a:p>
            <a:pPr lvl="1"/>
            <a:r>
              <a:rPr lang="en-US" dirty="0"/>
              <a:t>Current rate concerns (resolved)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897CD8-D7F3-0DA7-F828-0497C6E74CFE}"/>
              </a:ext>
            </a:extLst>
          </p:cNvPr>
          <p:cNvSpPr txBox="1"/>
          <p:nvPr/>
        </p:nvSpPr>
        <p:spPr>
          <a:xfrm>
            <a:off x="5449957" y="5722203"/>
            <a:ext cx="3429000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2"/>
                </a:solidFill>
              </a:rPr>
              <a:t>Recommended Retro Start Date:  July 1</a:t>
            </a:r>
          </a:p>
        </p:txBody>
      </p:sp>
    </p:spTree>
    <p:extLst>
      <p:ext uri="{BB962C8B-B14F-4D97-AF65-F5344CB8AC3E}">
        <p14:creationId xmlns:p14="http://schemas.microsoft.com/office/powerpoint/2010/main" val="214862186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09FB856-1E8E-45D6-B743-7C5B275B1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Temporary Delayed</a:t>
            </a:r>
            <a:br>
              <a:rPr lang="en-US" sz="3600" dirty="0"/>
            </a:br>
            <a:r>
              <a:rPr lang="en-US" sz="3600" dirty="0"/>
              <a:t>Implementation Rate Increase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178E56-47D4-4B30-8129-9B056D7D29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1790700"/>
            <a:ext cx="3581400" cy="4152900"/>
          </a:xfrm>
        </p:spPr>
        <p:txBody>
          <a:bodyPr/>
          <a:lstStyle/>
          <a:p>
            <a:r>
              <a:rPr lang="en-US" sz="2400" dirty="0"/>
              <a:t>Several options depending on retro start date, effective date and amortization period.</a:t>
            </a:r>
          </a:p>
          <a:p>
            <a:r>
              <a:rPr lang="en-US" sz="2400" dirty="0"/>
              <a:t>Most likely</a:t>
            </a:r>
          </a:p>
          <a:p>
            <a:pPr lvl="1"/>
            <a:r>
              <a:rPr lang="en-US" sz="2200" dirty="0"/>
              <a:t>July 1 start date</a:t>
            </a:r>
          </a:p>
          <a:p>
            <a:pPr lvl="1"/>
            <a:r>
              <a:rPr lang="en-US" sz="2200" dirty="0"/>
              <a:t>October 1 effective date</a:t>
            </a:r>
          </a:p>
          <a:p>
            <a:pPr lvl="1"/>
            <a:r>
              <a:rPr lang="en-US" sz="2200" dirty="0"/>
              <a:t>Ends December 31, 2022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076C56F-030C-96BD-2BF9-F253EF394E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53000" y="1790700"/>
            <a:ext cx="3962400" cy="4533900"/>
          </a:xfrm>
        </p:spPr>
        <p:txBody>
          <a:bodyPr/>
          <a:lstStyle/>
          <a:p>
            <a:r>
              <a:rPr lang="en-US" sz="2400" dirty="0"/>
              <a:t>Results in</a:t>
            </a:r>
          </a:p>
          <a:p>
            <a:pPr lvl="1"/>
            <a:r>
              <a:rPr lang="en-US" sz="2200" dirty="0"/>
              <a:t>Three months retroactivity</a:t>
            </a:r>
          </a:p>
          <a:p>
            <a:pPr lvl="1"/>
            <a:r>
              <a:rPr lang="en-US" sz="2200" dirty="0"/>
              <a:t>Three-month recovery period</a:t>
            </a:r>
          </a:p>
          <a:p>
            <a:pPr lvl="1"/>
            <a:r>
              <a:rPr lang="en-US" sz="2200" u="sng" dirty="0"/>
              <a:t>Temporary</a:t>
            </a:r>
            <a:r>
              <a:rPr lang="en-US" sz="2200" dirty="0"/>
              <a:t> added rate increase of 43.3%: ends December 31, 2022</a:t>
            </a:r>
          </a:p>
          <a:p>
            <a:pPr lvl="1"/>
            <a:r>
              <a:rPr lang="en-US" sz="2200" dirty="0"/>
              <a:t>Combined temporary delayed implementation plus core rate increase: 86.6%.</a:t>
            </a:r>
          </a:p>
        </p:txBody>
      </p:sp>
    </p:spTree>
    <p:extLst>
      <p:ext uri="{BB962C8B-B14F-4D97-AF65-F5344CB8AC3E}">
        <p14:creationId xmlns:p14="http://schemas.microsoft.com/office/powerpoint/2010/main" val="3336167057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94A52-705E-1BE6-78FB-687F975EE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266700"/>
            <a:ext cx="8629650" cy="1104900"/>
          </a:xfrm>
        </p:spPr>
        <p:txBody>
          <a:bodyPr/>
          <a:lstStyle/>
          <a:p>
            <a:r>
              <a:rPr lang="en-US" sz="3600" dirty="0"/>
              <a:t>Recovery Period Option: March 31, 2023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EA074-BB4A-DD54-67F3-EBD0C0F47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Extends the recovery period by three months.</a:t>
            </a:r>
          </a:p>
          <a:p>
            <a:pPr lvl="1"/>
            <a:r>
              <a:rPr lang="en-US" sz="2400" dirty="0"/>
              <a:t>The amount of recovery the same.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DEE70F3A-A69E-BB83-A303-7A7861BF0F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800722"/>
              </p:ext>
            </p:extLst>
          </p:nvPr>
        </p:nvGraphicFramePr>
        <p:xfrm>
          <a:off x="1524000" y="3124200"/>
          <a:ext cx="723900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368952340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1330405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Rate Impacts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% Increase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871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Temporary added rate increase: ends March 31,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21.65%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2226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Combined temporary delayed implementation plus core rate increase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64.95%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6302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0102548"/>
      </p:ext>
    </p:extLst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/>
              <a:t>Rate Application Review</a:t>
            </a:r>
          </a:p>
        </p:txBody>
      </p:sp>
    </p:spTree>
    <p:extLst>
      <p:ext uri="{BB962C8B-B14F-4D97-AF65-F5344CB8AC3E}">
        <p14:creationId xmlns:p14="http://schemas.microsoft.com/office/powerpoint/2010/main" val="1887013167"/>
      </p:ext>
    </p:extLst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Three Year Rate Review Cycle  </a:t>
            </a:r>
          </a:p>
        </p:txBody>
      </p:sp>
      <p:sp>
        <p:nvSpPr>
          <p:cNvPr id="212999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790700"/>
            <a:ext cx="3810000" cy="50673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b="1" dirty="0">
                <a:solidFill>
                  <a:schemeClr val="tx2"/>
                </a:solidFill>
              </a:rPr>
              <a:t>Base Year.</a:t>
            </a:r>
            <a:r>
              <a:rPr lang="en-US" altLang="en-US" sz="2400" dirty="0"/>
              <a:t>  The first year of the cycle - </a:t>
            </a:r>
            <a:r>
              <a:rPr lang="en-US" altLang="en-US" sz="2400" i="1" dirty="0"/>
              <a:t>Base Year</a:t>
            </a:r>
            <a:r>
              <a:rPr lang="en-US" altLang="en-US" sz="2400" dirty="0"/>
              <a:t> - requires comprehensive, detailed analysis of revenues, expenses and operating data.</a:t>
            </a:r>
          </a:p>
          <a:p>
            <a:pPr lvl="1">
              <a:lnSpc>
                <a:spcPct val="90000"/>
              </a:lnSpc>
            </a:pPr>
            <a:r>
              <a:rPr lang="en-US" altLang="en-US" sz="2200" dirty="0"/>
              <a:t>Last “base year” analysis completed in April 2019.</a:t>
            </a:r>
          </a:p>
          <a:p>
            <a:pPr lvl="1">
              <a:lnSpc>
                <a:spcPct val="90000"/>
              </a:lnSpc>
            </a:pPr>
            <a:r>
              <a:rPr lang="en-US" altLang="en-US" sz="2200" u="sng" dirty="0"/>
              <a:t>This is a “base year” review .</a:t>
            </a:r>
            <a:endParaRPr lang="en-US" altLang="en-US" sz="2000" u="sng" dirty="0"/>
          </a:p>
        </p:txBody>
      </p:sp>
      <p:sp>
        <p:nvSpPr>
          <p:cNvPr id="213000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1752600"/>
            <a:ext cx="3810000" cy="48387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b="1" dirty="0">
                <a:solidFill>
                  <a:schemeClr val="tx2"/>
                </a:solidFill>
              </a:rPr>
              <a:t>Interim Years.</a:t>
            </a:r>
            <a:r>
              <a:rPr lang="en-US" altLang="en-US" sz="2400" dirty="0"/>
              <a:t>  In second and third years, MCD is eligible for </a:t>
            </a:r>
            <a:r>
              <a:rPr lang="en-US" altLang="en-US" sz="2400" i="1" dirty="0"/>
              <a:t>Interim Year </a:t>
            </a:r>
            <a:r>
              <a:rPr lang="en-US" altLang="en-US" sz="2400" dirty="0"/>
              <a:t>rate adjustments that address three key change factors.</a:t>
            </a:r>
          </a:p>
          <a:p>
            <a:pPr lvl="1">
              <a:lnSpc>
                <a:spcPct val="90000"/>
              </a:lnSpc>
            </a:pPr>
            <a:r>
              <a:rPr lang="en-US" altLang="en-US" sz="2200" dirty="0"/>
              <a:t>Consumer price index (CPI) for “controllable” operating costs</a:t>
            </a:r>
          </a:p>
          <a:p>
            <a:pPr lvl="1">
              <a:lnSpc>
                <a:spcPct val="90000"/>
              </a:lnSpc>
            </a:pPr>
            <a:r>
              <a:rPr lang="en-US" altLang="en-US" sz="2200" dirty="0"/>
              <a:t>“Pass-though costs” (primarily disposal costs)</a:t>
            </a:r>
          </a:p>
          <a:p>
            <a:pPr lvl="1">
              <a:lnSpc>
                <a:spcPct val="90000"/>
              </a:lnSpc>
            </a:pPr>
            <a:r>
              <a:rPr lang="en-US" altLang="en-US" sz="2200" dirty="0"/>
              <a:t>Adjustment for franchise fees  </a:t>
            </a:r>
          </a:p>
        </p:txBody>
      </p:sp>
    </p:spTree>
    <p:extLst>
      <p:ext uri="{BB962C8B-B14F-4D97-AF65-F5344CB8AC3E}">
        <p14:creationId xmlns:p14="http://schemas.microsoft.com/office/powerpoint/2010/main" val="413811946"/>
      </p:ext>
    </p:extLst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F4DC2-2E64-4462-A4EB-5456A25D4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Interim Year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4D990-A651-49DD-839B-F8A866C7C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in 2019, MCD proposes straightforward CPI increase for 2023 and 2024.</a:t>
            </a:r>
          </a:p>
        </p:txBody>
      </p:sp>
    </p:spTree>
    <p:extLst>
      <p:ext uri="{BB962C8B-B14F-4D97-AF65-F5344CB8AC3E}">
        <p14:creationId xmlns:p14="http://schemas.microsoft.com/office/powerpoint/2010/main" val="3398457075"/>
      </p:ext>
    </p:extLst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Year: Two Key Questions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Should MCD be granted a rate increase for 2022?</a:t>
            </a:r>
          </a:p>
          <a:p>
            <a:r>
              <a:rPr lang="en-US" dirty="0"/>
              <a:t>If so, how much?</a:t>
            </a:r>
          </a:p>
          <a:p>
            <a:pPr lvl="1"/>
            <a:r>
              <a:rPr lang="en-US" dirty="0"/>
              <a:t>How much does it cost to provide required service levels?</a:t>
            </a:r>
          </a:p>
          <a:p>
            <a:pPr lvl="1"/>
            <a:r>
              <a:rPr lang="en-US" dirty="0"/>
              <a:t>Are these costs reasonable?</a:t>
            </a:r>
          </a:p>
          <a:p>
            <a:pPr lvl="1"/>
            <a:r>
              <a:rPr lang="en-US" dirty="0"/>
              <a:t>And if so, what is a reasonable level of return?</a:t>
            </a:r>
          </a:p>
        </p:txBody>
      </p:sp>
    </p:spTree>
  </p:cSld>
  <p:clrMapOvr>
    <a:masterClrMapping/>
  </p:clrMapOvr>
  <p:transition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costs reasonable?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790700"/>
            <a:ext cx="7772400" cy="46863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Looked at costs from three separate perspectives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dirty="0"/>
              <a:t>Detailed review of costs and changes by key cost components from 2020 to 2022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dirty="0"/>
              <a:t>Comparison of cost increases with CPI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dirty="0"/>
              <a:t>Rates in comparable communities</a:t>
            </a:r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24BFC-4FF2-4E46-82FE-6DF33AAB6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 Review of Key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CEC4C-24AE-4995-BEC4-EBA33B4291C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Allowable Costs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Direct labor</a:t>
            </a:r>
          </a:p>
          <a:p>
            <a:pPr lvl="1"/>
            <a:r>
              <a:rPr lang="en-US" dirty="0"/>
              <a:t>Office salaries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Depreciation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Gas and oil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Insurance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926F6A-5976-41E2-B693-35F3CAF48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05400" y="1827770"/>
            <a:ext cx="3810000" cy="4152900"/>
          </a:xfrm>
        </p:spPr>
        <p:txBody>
          <a:bodyPr/>
          <a:lstStyle/>
          <a:p>
            <a:r>
              <a:rPr lang="en-US" dirty="0"/>
              <a:t>Pass-Through</a:t>
            </a:r>
          </a:p>
          <a:p>
            <a:pPr lvl="1"/>
            <a:r>
              <a:rPr lang="en-US" dirty="0"/>
              <a:t>Disposal</a:t>
            </a:r>
          </a:p>
          <a:p>
            <a:pPr lvl="2"/>
            <a:r>
              <a:rPr lang="en-US" sz="2200" dirty="0"/>
              <a:t>Landfill</a:t>
            </a:r>
          </a:p>
          <a:p>
            <a:pPr lvl="2"/>
            <a:r>
              <a:rPr lang="en-US" sz="2200" dirty="0"/>
              <a:t>MRF/recycling</a:t>
            </a:r>
          </a:p>
          <a:p>
            <a:pPr lvl="2"/>
            <a:r>
              <a:rPr lang="en-US" sz="2200" dirty="0">
                <a:solidFill>
                  <a:srgbClr val="FF0000"/>
                </a:solidFill>
              </a:rPr>
              <a:t>Food/</a:t>
            </a:r>
            <a:r>
              <a:rPr lang="en-US" dirty="0">
                <a:solidFill>
                  <a:srgbClr val="FF0000"/>
                </a:solidFill>
              </a:rPr>
              <a:t>greenwaste</a:t>
            </a:r>
          </a:p>
          <a:p>
            <a:pPr lvl="1"/>
            <a:r>
              <a:rPr lang="en-US" dirty="0"/>
              <a:t>Franchise fees</a:t>
            </a:r>
          </a:p>
          <a:p>
            <a:pPr lvl="1"/>
            <a:r>
              <a:rPr lang="en-US" dirty="0"/>
              <a:t>Interest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22B85B-7B5F-4F79-A53E-201E6EA1CC5A}"/>
              </a:ext>
            </a:extLst>
          </p:cNvPr>
          <p:cNvSpPr txBox="1"/>
          <p:nvPr/>
        </p:nvSpPr>
        <p:spPr>
          <a:xfrm>
            <a:off x="2220612" y="5105400"/>
            <a:ext cx="5464776" cy="46166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2"/>
                </a:solidFill>
              </a:rPr>
              <a:t>Account for 94% of rate increase</a:t>
            </a:r>
          </a:p>
        </p:txBody>
      </p:sp>
    </p:spTree>
    <p:extLst>
      <p:ext uri="{BB962C8B-B14F-4D97-AF65-F5344CB8AC3E}">
        <p14:creationId xmlns:p14="http://schemas.microsoft.com/office/powerpoint/2010/main" val="363986835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Purpose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/>
              <a:t>Analyze rate request by MCD for:</a:t>
            </a:r>
          </a:p>
          <a:p>
            <a:pPr lvl="1"/>
            <a:r>
              <a:rPr lang="en-US" dirty="0"/>
              <a:t>Cambria Community Services District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Cayucos Sanitary District</a:t>
            </a:r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1790700"/>
            <a:ext cx="3810000" cy="4686300"/>
          </a:xfrm>
        </p:spPr>
        <p:txBody>
          <a:bodyPr/>
          <a:lstStyle/>
          <a:p>
            <a:r>
              <a:rPr lang="en-US" dirty="0"/>
              <a:t>Why jointly?</a:t>
            </a:r>
          </a:p>
          <a:p>
            <a:pPr lvl="1"/>
            <a:r>
              <a:rPr lang="en-US" dirty="0"/>
              <a:t>Same services</a:t>
            </a:r>
          </a:p>
          <a:p>
            <a:pPr lvl="1"/>
            <a:r>
              <a:rPr lang="en-US" dirty="0"/>
              <a:t>Similar franchise agreements</a:t>
            </a:r>
          </a:p>
          <a:p>
            <a:pPr lvl="2"/>
            <a:r>
              <a:rPr lang="en-US" sz="2200" dirty="0"/>
              <a:t>Key difference: franchise fee rate</a:t>
            </a:r>
          </a:p>
          <a:p>
            <a:pPr lvl="1"/>
            <a:r>
              <a:rPr lang="en-US" dirty="0"/>
              <a:t>Same rate review methodologies</a:t>
            </a:r>
          </a:p>
          <a:p>
            <a:pPr lvl="1"/>
            <a:r>
              <a:rPr lang="en-US" dirty="0"/>
              <a:t>Financial information closely related for each agency  </a:t>
            </a:r>
          </a:p>
        </p:txBody>
      </p:sp>
    </p:spTree>
    <p:extLst>
      <p:ext uri="{BB962C8B-B14F-4D97-AF65-F5344CB8AC3E}">
        <p14:creationId xmlns:p14="http://schemas.microsoft.com/office/powerpoint/2010/main" val="2509965459"/>
      </p:ext>
    </p:extLst>
  </p:cSld>
  <p:clrMapOvr>
    <a:masterClrMapping/>
  </p:clrMapOvr>
  <p:transition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30A75-C64E-5423-1865-DA6B43E9B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 Accounting Issues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700C526-74DF-F168-7A2A-A20D75B525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1790700"/>
            <a:ext cx="4419600" cy="4152900"/>
          </a:xfrm>
        </p:spPr>
        <p:txBody>
          <a:bodyPr/>
          <a:lstStyle/>
          <a:p>
            <a:r>
              <a:rPr lang="en-US" sz="2400" dirty="0"/>
              <a:t>Waste Connections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 central coast companies</a:t>
            </a:r>
          </a:p>
          <a:p>
            <a:pPr lvl="1"/>
            <a:r>
              <a:rPr lang="en-US" sz="2200" dirty="0"/>
              <a:t>MCD</a:t>
            </a:r>
          </a:p>
          <a:p>
            <a:pPr lvl="1"/>
            <a:r>
              <a:rPr lang="en-US" sz="2200" dirty="0"/>
              <a:t>San Luis Garbage Company</a:t>
            </a:r>
          </a:p>
          <a:p>
            <a:pPr lvl="1"/>
            <a:r>
              <a:rPr lang="en-US" sz="2200" dirty="0"/>
              <a:t>South County Sanitary Service</a:t>
            </a:r>
          </a:p>
          <a:p>
            <a:pPr lvl="1"/>
            <a:r>
              <a:rPr lang="en-US" sz="2200" dirty="0"/>
              <a:t>Morro Bay Garbage Service</a:t>
            </a:r>
          </a:p>
          <a:p>
            <a:pPr lvl="1"/>
            <a:r>
              <a:rPr lang="en-US" sz="2200" dirty="0"/>
              <a:t>Coastal Roll-Off Service</a:t>
            </a:r>
          </a:p>
          <a:p>
            <a:pPr lvl="1"/>
            <a:r>
              <a:rPr lang="en-US" sz="2200" dirty="0"/>
              <a:t>Cold Canyon Landfill</a:t>
            </a:r>
          </a:p>
          <a:p>
            <a:pPr lvl="1"/>
            <a:r>
              <a:rPr lang="en-US" sz="2200" dirty="0"/>
              <a:t>Cold Canyon Processing Facility (Recycling) </a:t>
            </a:r>
          </a:p>
          <a:p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8AAFCFB-5549-1116-3291-BA0451EBF6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05400" y="1790700"/>
            <a:ext cx="3810000" cy="4152900"/>
          </a:xfrm>
        </p:spPr>
        <p:txBody>
          <a:bodyPr/>
          <a:lstStyle/>
          <a:p>
            <a:r>
              <a:rPr lang="en-US" sz="2400" dirty="0"/>
              <a:t>MCD service area includes:</a:t>
            </a:r>
          </a:p>
          <a:p>
            <a:pPr lvl="1"/>
            <a:r>
              <a:rPr lang="en-US" sz="2200" dirty="0"/>
              <a:t>Cayucos Sanitary District</a:t>
            </a:r>
          </a:p>
          <a:p>
            <a:pPr lvl="1"/>
            <a:r>
              <a:rPr lang="en-US" sz="2200" dirty="0"/>
              <a:t>Cambria CSD  </a:t>
            </a:r>
          </a:p>
          <a:p>
            <a:pPr lvl="1"/>
            <a:r>
              <a:rPr lang="en-US" sz="2200" dirty="0"/>
              <a:t>Los Osos CSD </a:t>
            </a:r>
          </a:p>
          <a:p>
            <a:pPr lvl="1"/>
            <a:r>
              <a:rPr lang="en-US" sz="2200" dirty="0"/>
              <a:t>Other north coastal unincorporated areas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50F720-F4FA-CD28-BDFD-90B78D20AC5B}"/>
              </a:ext>
            </a:extLst>
          </p:cNvPr>
          <p:cNvSpPr txBox="1"/>
          <p:nvPr/>
        </p:nvSpPr>
        <p:spPr>
          <a:xfrm>
            <a:off x="5562600" y="5181600"/>
            <a:ext cx="3200400" cy="1107996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bg2"/>
                </a:solidFill>
              </a:rPr>
              <a:t>Audited financial statements for each company</a:t>
            </a:r>
          </a:p>
        </p:txBody>
      </p:sp>
    </p:spTree>
    <p:extLst>
      <p:ext uri="{BB962C8B-B14F-4D97-AF65-F5344CB8AC3E}">
        <p14:creationId xmlns:p14="http://schemas.microsoft.com/office/powerpoint/2010/main" val="234728499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B803CA9-6C97-3BCC-D823-F23347871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and Allocated Costs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2154BC-893C-E8C2-3C1C-58C904A2C56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800" dirty="0"/>
              <a:t>Direct Costs</a:t>
            </a:r>
          </a:p>
          <a:p>
            <a:pPr lvl="1"/>
            <a:r>
              <a:rPr lang="en-US" dirty="0"/>
              <a:t>Labor hours for collection (and related compensation)</a:t>
            </a:r>
          </a:p>
          <a:p>
            <a:pPr lvl="1"/>
            <a:r>
              <a:rPr lang="en-US" dirty="0"/>
              <a:t>Liability insurance</a:t>
            </a:r>
          </a:p>
          <a:p>
            <a:pPr lvl="1"/>
            <a:r>
              <a:rPr lang="en-US" dirty="0"/>
              <a:t>Franchise fees</a:t>
            </a:r>
          </a:p>
          <a:p>
            <a:r>
              <a:rPr lang="en-US" dirty="0"/>
              <a:t>Re</a:t>
            </a:r>
            <a:r>
              <a:rPr lang="en-US" sz="2800" dirty="0"/>
              <a:t>venues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483453A-15E7-E0F7-1CDE-09A21660E93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All other costs  allocated in accordance with generally accepted accounting principles</a:t>
            </a:r>
          </a:p>
        </p:txBody>
      </p:sp>
    </p:spTree>
    <p:extLst>
      <p:ext uri="{BB962C8B-B14F-4D97-AF65-F5344CB8AC3E}">
        <p14:creationId xmlns:p14="http://schemas.microsoft.com/office/powerpoint/2010/main" val="101828552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E9C5977-05A6-4B38-9270-F36037020A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629557"/>
              </p:ext>
            </p:extLst>
          </p:nvPr>
        </p:nvGraphicFramePr>
        <p:xfrm>
          <a:off x="1600200" y="228600"/>
          <a:ext cx="6934200" cy="61592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1935">
                  <a:extLst>
                    <a:ext uri="{9D8B030D-6E8A-4147-A177-3AD203B41FA5}">
                      <a16:colId xmlns:a16="http://schemas.microsoft.com/office/drawing/2014/main" val="647755041"/>
                    </a:ext>
                  </a:extLst>
                </a:gridCol>
                <a:gridCol w="5002265">
                  <a:extLst>
                    <a:ext uri="{9D8B030D-6E8A-4147-A177-3AD203B41FA5}">
                      <a16:colId xmlns:a16="http://schemas.microsoft.com/office/drawing/2014/main" val="1373565102"/>
                    </a:ext>
                  </a:extLst>
                </a:gridCol>
              </a:tblGrid>
              <a:tr h="246204"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Allocation Basis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036" marR="66036" marT="0" marB="0"/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Major Cost Categories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036" marR="66036" marT="0" marB="0"/>
                </a:tc>
                <a:extLst>
                  <a:ext uri="{0D108BD9-81ED-4DB2-BD59-A6C34878D82A}">
                    <a16:rowId xmlns:a16="http://schemas.microsoft.com/office/drawing/2014/main" val="918989181"/>
                  </a:ext>
                </a:extLst>
              </a:tr>
              <a:tr h="1126402"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Customer counts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316" marR="70316" marT="52584" marB="52584"/>
                </a:tc>
                <a:tc>
                  <a:txBody>
                    <a:bodyPr/>
                    <a:lstStyle/>
                    <a:p>
                      <a:pPr marL="342900" marR="0" lvl="0" indent="-34290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Region and division overhead</a:t>
                      </a:r>
                    </a:p>
                    <a:p>
                      <a:pPr marL="342900" marR="0" lvl="0" indent="-34290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Office salaries</a:t>
                      </a:r>
                    </a:p>
                    <a:p>
                      <a:pPr marL="342900" marR="0" lvl="0" indent="-34290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Office expense</a:t>
                      </a:r>
                    </a:p>
                    <a:p>
                      <a:pPr marL="342900" marR="0" lvl="0" indent="-34290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Legal and accounting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316" marR="70316" marT="52584" marB="52584"/>
                </a:tc>
                <a:extLst>
                  <a:ext uri="{0D108BD9-81ED-4DB2-BD59-A6C34878D82A}">
                    <a16:rowId xmlns:a16="http://schemas.microsoft.com/office/drawing/2014/main" val="315690533"/>
                  </a:ext>
                </a:extLst>
              </a:tr>
              <a:tr h="961632"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Direct labor hours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316" marR="70316" marT="52584" marB="52584"/>
                </a:tc>
                <a:tc>
                  <a:txBody>
                    <a:bodyPr/>
                    <a:lstStyle/>
                    <a:p>
                      <a:pPr marL="342900" marR="0" lvl="0" indent="-34290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Truck depreciation</a:t>
                      </a:r>
                    </a:p>
                    <a:p>
                      <a:pPr marL="342900" marR="0" lvl="0" indent="-34290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Truck repairs and tires</a:t>
                      </a:r>
                    </a:p>
                    <a:p>
                      <a:pPr marL="342900" marR="0" lvl="0" indent="-34290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Mechanic labor</a:t>
                      </a:r>
                    </a:p>
                  </a:txBody>
                  <a:tcPr marL="70316" marR="70316" marT="52584" marB="52584"/>
                </a:tc>
                <a:extLst>
                  <a:ext uri="{0D108BD9-81ED-4DB2-BD59-A6C34878D82A}">
                    <a16:rowId xmlns:a16="http://schemas.microsoft.com/office/drawing/2014/main" val="4142045950"/>
                  </a:ext>
                </a:extLst>
              </a:tr>
              <a:tr h="1126402"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Tonnage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316" marR="70316" marT="52584" marB="52584"/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Disposal costs</a:t>
                      </a:r>
                    </a:p>
                    <a:p>
                      <a:pPr marL="342900" marR="0" lvl="0" indent="-34290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Landfill</a:t>
                      </a:r>
                    </a:p>
                    <a:p>
                      <a:pPr marL="342900" marR="0" lvl="0" indent="-34290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MRF/recycling</a:t>
                      </a:r>
                    </a:p>
                    <a:p>
                      <a:pPr marL="342900" marR="0" lvl="0" indent="-34290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Greenwaste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316" marR="70316" marT="52584" marB="52584"/>
                </a:tc>
                <a:extLst>
                  <a:ext uri="{0D108BD9-81ED-4DB2-BD59-A6C34878D82A}">
                    <a16:rowId xmlns:a16="http://schemas.microsoft.com/office/drawing/2014/main" val="1656915586"/>
                  </a:ext>
                </a:extLst>
              </a:tr>
              <a:tr h="1126402"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Revenue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316" marR="70316" marT="52584" marB="52584"/>
                </a:tc>
                <a:tc>
                  <a:txBody>
                    <a:bodyPr/>
                    <a:lstStyle/>
                    <a:p>
                      <a:pPr marL="342900" marR="0" lvl="0" indent="-34290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Corporate overhead (adjusted for Rate Manual limitations)</a:t>
                      </a:r>
                    </a:p>
                    <a:p>
                      <a:pPr marL="342900" marR="0" lvl="0" indent="-34290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Bad debt expense</a:t>
                      </a:r>
                    </a:p>
                    <a:p>
                      <a:pPr marL="342900" marR="0" lvl="0" indent="-34290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Other taxes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316" marR="70316" marT="52584" marB="52584"/>
                </a:tc>
                <a:extLst>
                  <a:ext uri="{0D108BD9-81ED-4DB2-BD59-A6C34878D82A}">
                    <a16:rowId xmlns:a16="http://schemas.microsoft.com/office/drawing/2014/main" val="2966795523"/>
                  </a:ext>
                </a:extLst>
              </a:tr>
              <a:tr h="880197"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Containers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316" marR="70316" marT="52584" marB="52584"/>
                </a:tc>
                <a:tc>
                  <a:txBody>
                    <a:bodyPr/>
                    <a:lstStyle/>
                    <a:p>
                      <a:pPr marL="342900" marR="0" lvl="0" indent="-34290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Container depreciation</a:t>
                      </a:r>
                    </a:p>
                    <a:p>
                      <a:pPr marL="342900" marR="0" lvl="0" indent="-34290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Container labor </a:t>
                      </a:r>
                    </a:p>
                    <a:p>
                      <a:pPr marL="342900" marR="0" lvl="0" indent="-34290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Container repairs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316" marR="70316" marT="52584" marB="52584"/>
                </a:tc>
                <a:extLst>
                  <a:ext uri="{0D108BD9-81ED-4DB2-BD59-A6C34878D82A}">
                    <a16:rowId xmlns:a16="http://schemas.microsoft.com/office/drawing/2014/main" val="834088614"/>
                  </a:ext>
                </a:extLst>
              </a:tr>
              <a:tr h="387789"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Gallons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316" marR="70316" marT="52584" marB="52584"/>
                </a:tc>
                <a:tc>
                  <a:txBody>
                    <a:bodyPr/>
                    <a:lstStyle/>
                    <a:p>
                      <a:pPr marL="342900" marR="0" lvl="0" indent="-34290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Fuel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316" marR="70316" marT="52584" marB="52584"/>
                </a:tc>
                <a:extLst>
                  <a:ext uri="{0D108BD9-81ED-4DB2-BD59-A6C34878D82A}">
                    <a16:rowId xmlns:a16="http://schemas.microsoft.com/office/drawing/2014/main" val="1669413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7940"/>
      </p:ext>
    </p:extLst>
  </p:cSld>
  <p:clrMapOvr>
    <a:masterClrMapping/>
  </p:clrMapOvr>
  <p:transition>
    <p:rand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45B2E2F-6989-10DE-8BAF-4DB575EDB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Wingdings" panose="05000000000000000000" pitchFamily="2" charset="2"/>
              </a:rPr>
              <a:t> </a:t>
            </a:r>
            <a:r>
              <a:rPr lang="en-US" dirty="0"/>
              <a:t>Direct Labor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C31EA3-EC4E-EEB7-488E-B4FF27BE9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90700"/>
            <a:ext cx="7772400" cy="4800600"/>
          </a:xfrm>
        </p:spPr>
        <p:txBody>
          <a:bodyPr/>
          <a:lstStyle/>
          <a:p>
            <a:r>
              <a:rPr lang="en-US" sz="2400" dirty="0"/>
              <a:t>Labor cost increases: about 5% annually</a:t>
            </a:r>
          </a:p>
          <a:p>
            <a:r>
              <a:rPr lang="en-US" sz="2400" dirty="0"/>
              <a:t>Allocation of direct labor costs between companies</a:t>
            </a:r>
          </a:p>
          <a:p>
            <a:pPr lvl="1"/>
            <a:r>
              <a:rPr lang="en-US" sz="2200" dirty="0"/>
              <a:t>Compared with 2020, detailed analysis of direct labor costs between companies results in 11% increase in direct labor costs.</a:t>
            </a:r>
          </a:p>
          <a:p>
            <a:pPr lvl="1"/>
            <a:r>
              <a:rPr lang="en-US" sz="2200" dirty="0"/>
              <a:t>This change drives other major costs allocated between companies based on direct labor hours, most notably</a:t>
            </a:r>
          </a:p>
          <a:p>
            <a:pPr lvl="2"/>
            <a:r>
              <a:rPr lang="en-US" sz="2000" dirty="0"/>
              <a:t>Vehicle operating costs (depreciation, repairs, tires and mechanic labor)</a:t>
            </a:r>
          </a:p>
          <a:p>
            <a:pPr lvl="2">
              <a:spcBef>
                <a:spcPts val="0"/>
              </a:spcBef>
            </a:pPr>
            <a:r>
              <a:rPr lang="en-US" sz="2000" dirty="0"/>
              <a:t>Group health insurance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4155145"/>
      </p:ext>
    </p:extLst>
  </p:cSld>
  <p:clrMapOvr>
    <a:masterClrMapping/>
  </p:clrMapOvr>
  <p:transition>
    <p:rand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C5F5C-5792-119C-B835-58BB399A8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Wingdings" panose="05000000000000000000" pitchFamily="2" charset="2"/>
              </a:rPr>
              <a:t> </a:t>
            </a:r>
            <a:r>
              <a:rPr lang="en-US" dirty="0"/>
              <a:t>Depreciation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16D14-9862-EFE6-E7B9-38722F243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2019 Base Year review noted that as fully depreciated trucks were replaced, significant continuing higher depreciation costs were expected in future due to two factors:</a:t>
            </a:r>
          </a:p>
          <a:p>
            <a:pPr lvl="1"/>
            <a:r>
              <a:rPr lang="en-US" sz="2200" dirty="0"/>
              <a:t>Annual depreciation costs on fully depreciated trucks would go from zero to about $60,000 each.</a:t>
            </a:r>
          </a:p>
          <a:p>
            <a:pPr lvl="1"/>
            <a:r>
              <a:rPr lang="en-US" sz="2200" dirty="0"/>
              <a:t>Cost basis for new trucks would be significantly higher than in the past.</a:t>
            </a:r>
          </a:p>
          <a:p>
            <a:r>
              <a:rPr lang="en-US" sz="2400" dirty="0"/>
              <a:t>Combined with likely change in amortization schedule from 7 years to 10 years with Rate Manual update, planned replacements should result in stabilized costs in future. </a:t>
            </a:r>
          </a:p>
        </p:txBody>
      </p:sp>
    </p:spTree>
    <p:extLst>
      <p:ext uri="{BB962C8B-B14F-4D97-AF65-F5344CB8AC3E}">
        <p14:creationId xmlns:p14="http://schemas.microsoft.com/office/powerpoint/2010/main" val="2430837602"/>
      </p:ext>
    </p:extLst>
  </p:cSld>
  <p:clrMapOvr>
    <a:masterClrMapping/>
  </p:clrMapOvr>
  <p:transition>
    <p:rand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4A262-31A8-A7FD-3C6D-A20322307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Wingdings" panose="05000000000000000000" pitchFamily="2" charset="2"/>
              </a:rPr>
              <a:t> </a:t>
            </a:r>
            <a:r>
              <a:rPr lang="en-US" dirty="0"/>
              <a:t>Gas and Oil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C31FC-A76D-255C-EF93-B12165951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Cost increases</a:t>
            </a:r>
          </a:p>
          <a:p>
            <a:pPr lvl="1"/>
            <a:r>
              <a:rPr lang="en-US" sz="2400" dirty="0"/>
              <a:t>Projected to increase by about 9% annually.</a:t>
            </a:r>
          </a:p>
          <a:p>
            <a:pPr lvl="1"/>
            <a:r>
              <a:rPr lang="en-US" sz="2400" dirty="0"/>
              <a:t>Reasonable assumption given volatility (both up and down) of fuel costs.</a:t>
            </a:r>
          </a:p>
          <a:p>
            <a:r>
              <a:rPr lang="en-US" sz="2800" dirty="0"/>
              <a:t>Allocation based on gallons used</a:t>
            </a:r>
          </a:p>
          <a:p>
            <a:pPr lvl="1"/>
            <a:r>
              <a:rPr lang="en-US" sz="2400" dirty="0"/>
              <a:t>Based on driver hours in 2020.</a:t>
            </a:r>
          </a:p>
          <a:p>
            <a:pPr lvl="1"/>
            <a:r>
              <a:rPr lang="en-US" sz="2400" dirty="0"/>
              <a:t>For 2022, uses the more accurate gallon usage as allocation basis.</a:t>
            </a:r>
          </a:p>
          <a:p>
            <a:pPr lvl="1"/>
            <a:r>
              <a:rPr lang="en-US" sz="2400" dirty="0"/>
              <a:t>Results in an increased allocation base of 23%.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863037"/>
      </p:ext>
    </p:extLst>
  </p:cSld>
  <p:clrMapOvr>
    <a:masterClrMapping/>
  </p:clrMapOvr>
  <p:transition>
    <p:rand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B8A21-E183-AADA-CBBF-9F127D7DF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Wingdings" panose="05000000000000000000" pitchFamily="2" charset="2"/>
              </a:rPr>
              <a:t> </a:t>
            </a:r>
            <a:r>
              <a:rPr lang="en-US" dirty="0"/>
              <a:t>Insurance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40B1FD-CA88-55D0-F9B0-9DBF5C935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Cost increases</a:t>
            </a:r>
          </a:p>
          <a:p>
            <a:pPr lvl="1"/>
            <a:r>
              <a:rPr lang="en-US" sz="2400" dirty="0"/>
              <a:t>Projected to increase significantly by about 12.5% annually (7.5% for health care and 22.5% for liability insurance).</a:t>
            </a:r>
          </a:p>
          <a:p>
            <a:pPr lvl="1"/>
            <a:r>
              <a:rPr lang="en-US" sz="2400" dirty="0"/>
              <a:t>Reasonable assumptions given increases in health care costs and current liability insurance market.</a:t>
            </a:r>
          </a:p>
          <a:p>
            <a:r>
              <a:rPr lang="en-US" sz="2800" dirty="0"/>
              <a:t>Allocation of labor costs between companies</a:t>
            </a:r>
          </a:p>
          <a:p>
            <a:pPr lvl="1"/>
            <a:r>
              <a:rPr lang="en-US" sz="2400" dirty="0"/>
              <a:t>More detailed analysis of direct labor costs between companies results 13% increase compared with 2020.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45407316"/>
      </p:ext>
    </p:extLst>
  </p:cSld>
  <p:clrMapOvr>
    <a:masterClrMapping/>
  </p:clrMapOvr>
  <p:transition>
    <p:rand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EE0A1-C3BC-6509-7F86-C1FBC3529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266700"/>
            <a:ext cx="8248650" cy="1104900"/>
          </a:xfrm>
        </p:spPr>
        <p:txBody>
          <a:bodyPr/>
          <a:lstStyle/>
          <a:p>
            <a:r>
              <a:rPr lang="en-US" dirty="0">
                <a:sym typeface="Wingdings" panose="05000000000000000000" pitchFamily="2" charset="2"/>
              </a:rPr>
              <a:t> </a:t>
            </a:r>
            <a:r>
              <a:rPr lang="en-US" dirty="0"/>
              <a:t>Food and Greenwaste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F3981-F70B-4488-809F-A8EE7EFBB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Largest area of increase from 2020</a:t>
            </a:r>
          </a:p>
          <a:p>
            <a:pPr lvl="1"/>
            <a:r>
              <a:rPr lang="en-US" sz="2200" dirty="0"/>
              <a:t>Costs incurred under on-site agreement with HZI and reflect costs to build (via depreciation), operate and maintain the anaerobic digestion plant.</a:t>
            </a:r>
          </a:p>
          <a:p>
            <a:pPr lvl="1"/>
            <a:r>
              <a:rPr lang="en-US" sz="2200" dirty="0"/>
              <a:t>Plant processes local food and greenwaste in meeting California regulation SB 1383.</a:t>
            </a:r>
          </a:p>
          <a:p>
            <a:pPr lvl="1"/>
            <a:r>
              <a:rPr lang="en-US" sz="2200" dirty="0"/>
              <a:t>Complex operation with start-up challenges.</a:t>
            </a:r>
          </a:p>
        </p:txBody>
      </p:sp>
    </p:spTree>
    <p:extLst>
      <p:ext uri="{BB962C8B-B14F-4D97-AF65-F5344CB8AC3E}">
        <p14:creationId xmlns:p14="http://schemas.microsoft.com/office/powerpoint/2010/main" val="172293805"/>
      </p:ext>
    </p:extLst>
  </p:cSld>
  <p:clrMapOvr>
    <a:masterClrMapping/>
  </p:clrMapOvr>
  <p:transition>
    <p:rand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82AFC-671A-422E-9B3C-A4C43136A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 of Living Index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B611D-3522-431E-9C0A-276A65680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U.S. CPI-U increased by 8.5% over the past two years (about 4.2% annually).</a:t>
            </a:r>
          </a:p>
          <a:p>
            <a:r>
              <a:rPr lang="en-US" sz="2800" dirty="0"/>
              <a:t>Excluding detailed review of cost drivers, MCD costs increase by 3% (about 1.5% annually).</a:t>
            </a:r>
          </a:p>
        </p:txBody>
      </p:sp>
    </p:spTree>
    <p:extLst>
      <p:ext uri="{BB962C8B-B14F-4D97-AF65-F5344CB8AC3E}">
        <p14:creationId xmlns:p14="http://schemas.microsoft.com/office/powerpoint/2010/main" val="3840469553"/>
      </p:ext>
    </p:extLst>
  </p:cSld>
  <p:clrMapOvr>
    <a:masterClrMapping/>
  </p:clrMapOvr>
  <p:transition>
    <p:rand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B85E0DE-CCCC-D824-7D17-7D4626BE0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SFR Rates Comparison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F4A41C8-0C58-E70A-7D35-2BBA7CA783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054" y="1752601"/>
            <a:ext cx="7461276" cy="4343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06895A-0AA2-F795-83BB-83D2F3E5CB83}"/>
              </a:ext>
            </a:extLst>
          </p:cNvPr>
          <p:cNvSpPr txBox="1"/>
          <p:nvPr/>
        </p:nvSpPr>
        <p:spPr>
          <a:xfrm>
            <a:off x="1524000" y="6146200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* </a:t>
            </a:r>
            <a:r>
              <a:rPr lang="en-US" sz="2000" dirty="0"/>
              <a:t>Excludes temporary delayed rate increases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067980"/>
      </p:ext>
    </p:extLst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874BC-1F6C-4081-A1FE-47BAA6EEC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Rate Recommendation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41409A-FC29-CE92-8315-2797FA15DA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2209800"/>
            <a:ext cx="5316794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901805"/>
      </p:ext>
    </p:extLst>
  </p:cSld>
  <p:clrMapOvr>
    <a:masterClrMapping/>
  </p:clrMapOvr>
  <p:transition>
    <p:rand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590550" y="266700"/>
            <a:ext cx="8553450" cy="1104900"/>
          </a:xfrm>
        </p:spPr>
        <p:txBody>
          <a:bodyPr/>
          <a:lstStyle/>
          <a:p>
            <a:r>
              <a:rPr lang="en-US" sz="3600" dirty="0"/>
              <a:t>What’s a reasonable return on these costs?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790700"/>
            <a:ext cx="3810000" cy="48387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Allowable costs (operations and maintenance)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8% operating profit ratio</a:t>
            </a:r>
          </a:p>
          <a:p>
            <a:pPr>
              <a:lnSpc>
                <a:spcPct val="90000"/>
              </a:lnSpc>
            </a:pPr>
            <a:r>
              <a:rPr lang="en-US" dirty="0"/>
              <a:t>Pass-through costs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Disposal fees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Franchise fees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Related party lease and transportation costs</a:t>
            </a:r>
          </a:p>
        </p:txBody>
      </p:sp>
      <p:sp>
        <p:nvSpPr>
          <p:cNvPr id="1833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1790700"/>
            <a:ext cx="3810000" cy="45339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Excluded costs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Charitable and political contributions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Entertainment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Income taxes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Non-IRS approved profit-sharing plans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Fines and penalties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Limits on officer compensation</a:t>
            </a:r>
          </a:p>
        </p:txBody>
      </p:sp>
    </p:spTree>
  </p:cSld>
  <p:clrMapOvr>
    <a:masterClrMapping/>
  </p:clrMapOvr>
  <p:transition>
    <p:rand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74342"/>
            <a:ext cx="7168410" cy="533400"/>
          </a:xfrm>
        </p:spPr>
        <p:txBody>
          <a:bodyPr/>
          <a:lstStyle/>
          <a:p>
            <a:r>
              <a:rPr lang="en-US" sz="3200" dirty="0"/>
              <a:t>Allowed Revenue Increase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42CBA5-4C7F-0CEF-D784-B4E5942C7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4817" y="611055"/>
            <a:ext cx="6675783" cy="6127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836638"/>
      </p:ext>
    </p:extLst>
  </p:cSld>
  <p:clrMapOvr>
    <a:masterClrMapping/>
  </p:clrMapOvr>
  <p:transition>
    <p:rand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Costs are reasonable.</a:t>
            </a:r>
          </a:p>
          <a:p>
            <a:r>
              <a:rPr lang="en-US" dirty="0"/>
              <a:t>Proposed rate increase meets “reasonable return” criteria.</a:t>
            </a:r>
          </a:p>
        </p:txBody>
      </p:sp>
    </p:spTree>
    <p:extLst>
      <p:ext uri="{BB962C8B-B14F-4D97-AF65-F5344CB8AC3E}">
        <p14:creationId xmlns:p14="http://schemas.microsoft.com/office/powerpoint/2010/main" val="1417370544"/>
      </p:ext>
    </p:extLst>
  </p:cSld>
  <p:clrMapOvr>
    <a:masterClrMapping/>
  </p:clrMapOvr>
  <p:transition>
    <p:rand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Questions?</a:t>
            </a:r>
          </a:p>
        </p:txBody>
      </p:sp>
      <p:pic>
        <p:nvPicPr>
          <p:cNvPr id="102404" name="Picture 3" descr="PE06568_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28999" y="2417762"/>
            <a:ext cx="2840037" cy="28400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8927172"/>
      </p:ext>
    </p:extLst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CDDF4-DDB7-46FC-9CDE-582FDD9C3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5D3C8-689C-47A7-AD4C-88F32BBE3C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Greenwaste processing costs reclassified as “pass-through” costs</a:t>
            </a:r>
          </a:p>
          <a:p>
            <a:pPr lvl="1"/>
            <a:r>
              <a:rPr lang="en-US" sz="2400" dirty="0"/>
              <a:t>Costs may be recovered but no profit is allowed on them.</a:t>
            </a:r>
          </a:p>
          <a:p>
            <a:r>
              <a:rPr lang="en-US" sz="2800" dirty="0"/>
              <a:t> IWMA fees excluded from fee analysis.</a:t>
            </a:r>
          </a:p>
          <a:p>
            <a:pPr lvl="1"/>
            <a:r>
              <a:rPr lang="en-US" sz="2400" dirty="0"/>
              <a:t>Approved by separate agency and will be charged separately on customer bills.</a:t>
            </a:r>
          </a:p>
        </p:txBody>
      </p:sp>
    </p:spTree>
    <p:extLst>
      <p:ext uri="{BB962C8B-B14F-4D97-AF65-F5344CB8AC3E}">
        <p14:creationId xmlns:p14="http://schemas.microsoft.com/office/powerpoint/2010/main" val="1220736067"/>
      </p:ext>
    </p:extLst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2AA01-0011-4C78-B8E9-07975DEA8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Family Residential Rates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972655-62B5-2827-D6B7-9C753F351A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550" y="1981200"/>
            <a:ext cx="804672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475233"/>
      </p:ext>
    </p:extLst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04BFE-665F-BF86-EE60-4AF67919B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Key Drivers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A4B47-36D1-A670-69C5-8E593DCD9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Cost increases</a:t>
            </a:r>
          </a:p>
          <a:p>
            <a:r>
              <a:rPr lang="en-US" dirty="0"/>
              <a:t>Reasonable profit return</a:t>
            </a:r>
          </a:p>
        </p:txBody>
      </p:sp>
    </p:spTree>
    <p:extLst>
      <p:ext uri="{BB962C8B-B14F-4D97-AF65-F5344CB8AC3E}">
        <p14:creationId xmlns:p14="http://schemas.microsoft.com/office/powerpoint/2010/main" val="2513492847"/>
      </p:ext>
    </p:extLst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C7C97-F1A7-4B39-882A-22C3E9FB3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Cost Drivers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0BDAD3-0B3A-8F5D-ECB3-C8519AE38FB9}"/>
              </a:ext>
            </a:extLst>
          </p:cNvPr>
          <p:cNvSpPr txBox="1"/>
          <p:nvPr/>
        </p:nvSpPr>
        <p:spPr>
          <a:xfrm>
            <a:off x="1828800" y="5943600"/>
            <a:ext cx="5715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2"/>
                </a:solidFill>
              </a:rPr>
              <a:t>Account for 94% of cost increase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715044-4039-9240-8D0A-F32CF51719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550" y="1885950"/>
            <a:ext cx="8385998" cy="375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925110"/>
      </p:ext>
    </p:extLst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8B003-174E-51FB-AB55-1DDF621CE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Operating Profit Ratio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D1D51-A744-CFA0-8C4F-C831DACE4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MCD allowed operating profit ratio of 8% (excluding “pass-thru” costs)</a:t>
            </a:r>
          </a:p>
          <a:p>
            <a:pPr lvl="1"/>
            <a:r>
              <a:rPr lang="en-US" sz="2400" u="sng" dirty="0"/>
              <a:t>Negative</a:t>
            </a:r>
            <a:r>
              <a:rPr lang="en-US" sz="2400" dirty="0"/>
              <a:t> 8.8% in 2020</a:t>
            </a:r>
          </a:p>
          <a:p>
            <a:pPr lvl="1"/>
            <a:r>
              <a:rPr lang="en-US" sz="2400" u="sng" dirty="0"/>
              <a:t>Negative</a:t>
            </a:r>
            <a:r>
              <a:rPr lang="en-US" sz="2400" dirty="0"/>
              <a:t> 24.3% in 2021</a:t>
            </a:r>
          </a:p>
          <a:p>
            <a:r>
              <a:rPr lang="en-US" sz="2800" dirty="0"/>
              <a:t>Additional rate increase of 17.76% required to achieve 8% operating profit ratio.</a:t>
            </a:r>
          </a:p>
          <a:p>
            <a:pPr lvl="1"/>
            <a:r>
              <a:rPr lang="en-US" sz="2400" dirty="0"/>
              <a:t>There is no recovery for the past.</a:t>
            </a:r>
          </a:p>
          <a:p>
            <a:pPr lvl="1"/>
            <a:r>
              <a:rPr lang="en-US" sz="2400" dirty="0"/>
              <a:t>This is to achieve allowed profit margin going forward.</a:t>
            </a:r>
          </a:p>
        </p:txBody>
      </p:sp>
    </p:spTree>
    <p:extLst>
      <p:ext uri="{BB962C8B-B14F-4D97-AF65-F5344CB8AC3E}">
        <p14:creationId xmlns:p14="http://schemas.microsoft.com/office/powerpoint/2010/main" val="3597335920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2BB67-85E5-1829-8017-408A6DA4B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Combined Rate Impact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F051E9-CDC9-8E84-6F4F-778F8FA5E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905000"/>
            <a:ext cx="6781800" cy="198453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E02B6D0-32C1-DFC0-58E9-5F0A3E6E7323}"/>
              </a:ext>
            </a:extLst>
          </p:cNvPr>
          <p:cNvSpPr txBox="1"/>
          <p:nvPr/>
        </p:nvSpPr>
        <p:spPr>
          <a:xfrm>
            <a:off x="1676400" y="4343400"/>
            <a:ext cx="7107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60% cost driven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40% for recovery of allowed profit margin</a:t>
            </a:r>
          </a:p>
        </p:txBody>
      </p:sp>
    </p:spTree>
    <p:extLst>
      <p:ext uri="{BB962C8B-B14F-4D97-AF65-F5344CB8AC3E}">
        <p14:creationId xmlns:p14="http://schemas.microsoft.com/office/powerpoint/2010/main" val="412988965"/>
      </p:ext>
    </p:extLst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Side Bar White">
  <a:themeElements>
    <a:clrScheme name="Side Bar White 4">
      <a:dk1>
        <a:srgbClr val="000000"/>
      </a:dk1>
      <a:lt1>
        <a:srgbClr val="FFFFFF"/>
      </a:lt1>
      <a:dk2>
        <a:srgbClr val="006666"/>
      </a:dk2>
      <a:lt2>
        <a:srgbClr val="FFFFFF"/>
      </a:lt2>
      <a:accent1>
        <a:srgbClr val="009999"/>
      </a:accent1>
      <a:accent2>
        <a:srgbClr val="EAEAEA"/>
      </a:accent2>
      <a:accent3>
        <a:srgbClr val="FFFFFF"/>
      </a:accent3>
      <a:accent4>
        <a:srgbClr val="000000"/>
      </a:accent4>
      <a:accent5>
        <a:srgbClr val="AACACA"/>
      </a:accent5>
      <a:accent6>
        <a:srgbClr val="D4D4D4"/>
      </a:accent6>
      <a:hlink>
        <a:srgbClr val="FF5050"/>
      </a:hlink>
      <a:folHlink>
        <a:srgbClr val="CBCBCB"/>
      </a:folHlink>
    </a:clrScheme>
    <a:fontScheme name="Side Bar Whit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ide Bar White 1">
        <a:dk1>
          <a:srgbClr val="003300"/>
        </a:dk1>
        <a:lt1>
          <a:srgbClr val="FFFFFF"/>
        </a:lt1>
        <a:dk2>
          <a:srgbClr val="336600"/>
        </a:dk2>
        <a:lt2>
          <a:srgbClr val="FFCC66"/>
        </a:lt2>
        <a:accent1>
          <a:srgbClr val="996633"/>
        </a:accent1>
        <a:accent2>
          <a:srgbClr val="0099CC"/>
        </a:accent2>
        <a:accent3>
          <a:srgbClr val="ADB8AA"/>
        </a:accent3>
        <a:accent4>
          <a:srgbClr val="DADADA"/>
        </a:accent4>
        <a:accent5>
          <a:srgbClr val="CAB8AD"/>
        </a:accent5>
        <a:accent6>
          <a:srgbClr val="008AB9"/>
        </a:accent6>
        <a:hlink>
          <a:srgbClr val="FF99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de Bar White 2">
        <a:dk1>
          <a:srgbClr val="4D4D4D"/>
        </a:dk1>
        <a:lt1>
          <a:srgbClr val="D6EFD0"/>
        </a:lt1>
        <a:dk2>
          <a:srgbClr val="336699"/>
        </a:dk2>
        <a:lt2>
          <a:srgbClr val="65B5D1"/>
        </a:lt2>
        <a:accent1>
          <a:srgbClr val="9BB9C3"/>
        </a:accent1>
        <a:accent2>
          <a:srgbClr val="99CCFF"/>
        </a:accent2>
        <a:accent3>
          <a:srgbClr val="E8F6E4"/>
        </a:accent3>
        <a:accent4>
          <a:srgbClr val="404040"/>
        </a:accent4>
        <a:accent5>
          <a:srgbClr val="CBD9DE"/>
        </a:accent5>
        <a:accent6>
          <a:srgbClr val="8AB9E7"/>
        </a:accent6>
        <a:hlink>
          <a:srgbClr val="009999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 Bar Whit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 Bar White 4">
        <a:dk1>
          <a:srgbClr val="000000"/>
        </a:dk1>
        <a:lt1>
          <a:srgbClr val="FFFFFF"/>
        </a:lt1>
        <a:dk2>
          <a:srgbClr val="006666"/>
        </a:dk2>
        <a:lt2>
          <a:srgbClr val="FFFFFF"/>
        </a:lt2>
        <a:accent1>
          <a:srgbClr val="009999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D4D4D4"/>
        </a:accent6>
        <a:hlink>
          <a:srgbClr val="FF5050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H:\Templates\Side Bar White.pot</Template>
  <TotalTime>12263</TotalTime>
  <Words>1295</Words>
  <Application>Microsoft Office PowerPoint</Application>
  <PresentationFormat>On-screen Show (4:3)</PresentationFormat>
  <Paragraphs>224</Paragraphs>
  <Slides>33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Symbol</vt:lpstr>
      <vt:lpstr>Tahoma</vt:lpstr>
      <vt:lpstr>Times New Roman</vt:lpstr>
      <vt:lpstr>Wingdings</vt:lpstr>
      <vt:lpstr>Side Bar White</vt:lpstr>
      <vt:lpstr>PowerPoint Presentation</vt:lpstr>
      <vt:lpstr>Report Purpose</vt:lpstr>
      <vt:lpstr>Rate Recommendation</vt:lpstr>
      <vt:lpstr>Key Changes</vt:lpstr>
      <vt:lpstr>Single Family Residential Rates</vt:lpstr>
      <vt:lpstr>Two Key Drivers</vt:lpstr>
      <vt:lpstr>Key Cost Drivers</vt:lpstr>
      <vt:lpstr>Operating Profit Ratio</vt:lpstr>
      <vt:lpstr>Combined Rate Impact</vt:lpstr>
      <vt:lpstr>Findings</vt:lpstr>
      <vt:lpstr>Delayed for Several Reasons</vt:lpstr>
      <vt:lpstr>Temporary Delayed Implementation Rate Increase </vt:lpstr>
      <vt:lpstr>Recovery Period Option: March 31, 2023</vt:lpstr>
      <vt:lpstr>Rate Application Review</vt:lpstr>
      <vt:lpstr>Three Year Rate Review Cycle  </vt:lpstr>
      <vt:lpstr>Proposed Interim Year</vt:lpstr>
      <vt:lpstr>Base Year: Two Key Questions</vt:lpstr>
      <vt:lpstr>Are costs reasonable?</vt:lpstr>
      <vt:lpstr>Detail Review of Key Factors</vt:lpstr>
      <vt:lpstr>Cost Accounting Issues</vt:lpstr>
      <vt:lpstr>Direct and Allocated Costs</vt:lpstr>
      <vt:lpstr>PowerPoint Presentation</vt:lpstr>
      <vt:lpstr> Direct Labor</vt:lpstr>
      <vt:lpstr> Depreciation</vt:lpstr>
      <vt:lpstr> Gas and Oil</vt:lpstr>
      <vt:lpstr> Insurance</vt:lpstr>
      <vt:lpstr> Food and Greenwaste</vt:lpstr>
      <vt:lpstr>Cost of Living Index</vt:lpstr>
      <vt:lpstr>SFR Rates Comparison </vt:lpstr>
      <vt:lpstr>What’s a reasonable return on these costs?</vt:lpstr>
      <vt:lpstr>Allowed Revenue Increase</vt:lpstr>
      <vt:lpstr>Conclusion</vt:lpstr>
      <vt:lpstr>Questions?</vt:lpstr>
    </vt:vector>
  </TitlesOfParts>
  <Company>City of San Luis Obispo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South County Sanitary Service Rate Review</dc:title>
  <dc:creator>Authorized User</dc:creator>
  <cp:lastModifiedBy>Amy Lessi</cp:lastModifiedBy>
  <cp:revision>152</cp:revision>
  <cp:lastPrinted>2022-07-20T19:29:44Z</cp:lastPrinted>
  <dcterms:created xsi:type="dcterms:W3CDTF">2001-08-29T21:42:16Z</dcterms:created>
  <dcterms:modified xsi:type="dcterms:W3CDTF">2022-07-20T22:37:29Z</dcterms:modified>
</cp:coreProperties>
</file>